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314" r:id="rId5"/>
    <p:sldId id="329" r:id="rId6"/>
    <p:sldId id="339" r:id="rId7"/>
    <p:sldId id="334" r:id="rId8"/>
    <p:sldId id="322" r:id="rId9"/>
    <p:sldId id="345" r:id="rId10"/>
    <p:sldId id="344" r:id="rId11"/>
    <p:sldId id="354" r:id="rId12"/>
    <p:sldId id="341" r:id="rId13"/>
    <p:sldId id="323" r:id="rId14"/>
    <p:sldId id="352" r:id="rId15"/>
    <p:sldId id="343" r:id="rId16"/>
    <p:sldId id="346" r:id="rId17"/>
    <p:sldId id="338" r:id="rId18"/>
    <p:sldId id="353" r:id="rId19"/>
    <p:sldId id="325" r:id="rId20"/>
    <p:sldId id="349" r:id="rId21"/>
    <p:sldId id="350" r:id="rId22"/>
    <p:sldId id="348" r:id="rId23"/>
    <p:sldId id="351" r:id="rId24"/>
    <p:sldId id="33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1EF"/>
    <a:srgbClr val="D3DDFE"/>
    <a:srgbClr val="D4DDFE"/>
    <a:srgbClr val="D5DEFF"/>
    <a:srgbClr val="F6F7FF"/>
    <a:srgbClr val="DBDCE5"/>
    <a:srgbClr val="F0F1FB"/>
    <a:srgbClr val="DFE1F6"/>
    <a:srgbClr val="EEEFF5"/>
    <a:srgbClr val="A9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94" autoAdjust="0"/>
  </p:normalViewPr>
  <p:slideViewPr>
    <p:cSldViewPr snapToGrid="0">
      <p:cViewPr varScale="1">
        <p:scale>
          <a:sx n="87" d="100"/>
          <a:sy n="87" d="100"/>
        </p:scale>
        <p:origin x="6426" y="270"/>
      </p:cViewPr>
      <p:guideLst>
        <p:guide orient="horz" pos="1416"/>
        <p:guide orient="horz" pos="1008"/>
        <p:guide pos="3840"/>
      </p:guideLst>
    </p:cSldViewPr>
  </p:slideViewPr>
  <p:outlineViewPr>
    <p:cViewPr>
      <p:scale>
        <a:sx n="33" d="100"/>
        <a:sy n="33" d="100"/>
      </p:scale>
      <p:origin x="0" y="-10368"/>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3/2/2025</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3/2/2025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a:t>
            </a:fld>
            <a:endParaRPr lang="en-US" dirty="0"/>
          </a:p>
        </p:txBody>
      </p:sp>
    </p:spTree>
    <p:extLst>
      <p:ext uri="{BB962C8B-B14F-4D97-AF65-F5344CB8AC3E}">
        <p14:creationId xmlns:p14="http://schemas.microsoft.com/office/powerpoint/2010/main" val="26520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12</a:t>
            </a:fld>
            <a:endParaRPr lang="en-US" dirty="0"/>
          </a:p>
        </p:txBody>
      </p:sp>
    </p:spTree>
    <p:extLst>
      <p:ext uri="{BB962C8B-B14F-4D97-AF65-F5344CB8AC3E}">
        <p14:creationId xmlns:p14="http://schemas.microsoft.com/office/powerpoint/2010/main" val="89682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55E6F-9F7C-B602-F95C-A503CEBD2D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002120-3CB4-CE7B-8D87-A67082DA0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E3EDB-189C-76E3-86CD-38AD3315A6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E3DD01-E8B6-FF7B-40F5-E66278B15BFB}"/>
              </a:ext>
            </a:extLst>
          </p:cNvPr>
          <p:cNvSpPr>
            <a:spLocks noGrp="1"/>
          </p:cNvSpPr>
          <p:nvPr>
            <p:ph type="sldNum" sz="quarter" idx="5"/>
          </p:nvPr>
        </p:nvSpPr>
        <p:spPr/>
        <p:txBody>
          <a:bodyPr/>
          <a:lstStyle/>
          <a:p>
            <a:fld id="{96E09883-B744-4FDD-8623-D69A66650022}" type="slidenum">
              <a:rPr lang="en-US" smtClean="0"/>
              <a:t>13</a:t>
            </a:fld>
            <a:endParaRPr lang="en-US" dirty="0"/>
          </a:p>
        </p:txBody>
      </p:sp>
    </p:spTree>
    <p:extLst>
      <p:ext uri="{BB962C8B-B14F-4D97-AF65-F5344CB8AC3E}">
        <p14:creationId xmlns:p14="http://schemas.microsoft.com/office/powerpoint/2010/main" val="765796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directive is to go over the PDF Safety Plan intermediately along with impromptu above subject matter</a:t>
            </a:r>
          </a:p>
        </p:txBody>
      </p:sp>
      <p:sp>
        <p:nvSpPr>
          <p:cNvPr id="4" name="Slide Number Placeholder 3"/>
          <p:cNvSpPr>
            <a:spLocks noGrp="1"/>
          </p:cNvSpPr>
          <p:nvPr>
            <p:ph type="sldNum" sz="quarter" idx="5"/>
          </p:nvPr>
        </p:nvSpPr>
        <p:spPr/>
        <p:txBody>
          <a:bodyPr/>
          <a:lstStyle/>
          <a:p>
            <a:fld id="{96E09883-B744-4FDD-8623-D69A66650022}" type="slidenum">
              <a:rPr lang="en-US" smtClean="0"/>
              <a:t>14</a:t>
            </a:fld>
            <a:endParaRPr lang="en-US" dirty="0"/>
          </a:p>
        </p:txBody>
      </p:sp>
    </p:spTree>
    <p:extLst>
      <p:ext uri="{BB962C8B-B14F-4D97-AF65-F5344CB8AC3E}">
        <p14:creationId xmlns:p14="http://schemas.microsoft.com/office/powerpoint/2010/main" val="1483384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16</a:t>
            </a:fld>
            <a:endParaRPr lang="en-US" dirty="0"/>
          </a:p>
        </p:txBody>
      </p:sp>
    </p:spTree>
    <p:extLst>
      <p:ext uri="{BB962C8B-B14F-4D97-AF65-F5344CB8AC3E}">
        <p14:creationId xmlns:p14="http://schemas.microsoft.com/office/powerpoint/2010/main" val="3486908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C75D1-F84E-B351-54B9-5B316C076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008D54-7192-7331-E482-2A2C01AB8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65B6B-47C5-8C4F-0647-967C5B720D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8627BF-7843-45A1-7CC8-58CCB548D657}"/>
              </a:ext>
            </a:extLst>
          </p:cNvPr>
          <p:cNvSpPr>
            <a:spLocks noGrp="1"/>
          </p:cNvSpPr>
          <p:nvPr>
            <p:ph type="sldNum" sz="quarter" idx="5"/>
          </p:nvPr>
        </p:nvSpPr>
        <p:spPr/>
        <p:txBody>
          <a:bodyPr/>
          <a:lstStyle/>
          <a:p>
            <a:fld id="{96E09883-B744-4FDD-8623-D69A66650022}" type="slidenum">
              <a:rPr lang="en-US" smtClean="0"/>
              <a:t>17</a:t>
            </a:fld>
            <a:endParaRPr lang="en-US" dirty="0"/>
          </a:p>
        </p:txBody>
      </p:sp>
    </p:spTree>
    <p:extLst>
      <p:ext uri="{BB962C8B-B14F-4D97-AF65-F5344CB8AC3E}">
        <p14:creationId xmlns:p14="http://schemas.microsoft.com/office/powerpoint/2010/main" val="2574427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F4558-0CF9-9303-9950-A723C6FCB1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6E88A0-0179-7CBA-CCF1-23B343E7D4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318523-E00E-7679-99B4-AAC982EF1338}"/>
              </a:ext>
            </a:extLst>
          </p:cNvPr>
          <p:cNvSpPr>
            <a:spLocks noGrp="1"/>
          </p:cNvSpPr>
          <p:nvPr>
            <p:ph type="body" idx="1"/>
          </p:nvPr>
        </p:nvSpPr>
        <p:spPr/>
        <p:txBody>
          <a:bodyPr/>
          <a:lstStyle/>
          <a:p>
            <a:r>
              <a:rPr lang="en-US" dirty="0"/>
              <a:t>I am going to demonstrate another collective grounding skill then offer a breakout</a:t>
            </a:r>
          </a:p>
        </p:txBody>
      </p:sp>
      <p:sp>
        <p:nvSpPr>
          <p:cNvPr id="4" name="Slide Number Placeholder 3">
            <a:extLst>
              <a:ext uri="{FF2B5EF4-FFF2-40B4-BE49-F238E27FC236}">
                <a16:creationId xmlns:a16="http://schemas.microsoft.com/office/drawing/2014/main" id="{E1C49622-C3C4-01C7-0C61-DB9C2D0CF706}"/>
              </a:ext>
            </a:extLst>
          </p:cNvPr>
          <p:cNvSpPr>
            <a:spLocks noGrp="1"/>
          </p:cNvSpPr>
          <p:nvPr>
            <p:ph type="sldNum" sz="quarter" idx="5"/>
          </p:nvPr>
        </p:nvSpPr>
        <p:spPr/>
        <p:txBody>
          <a:bodyPr/>
          <a:lstStyle/>
          <a:p>
            <a:fld id="{96E09883-B744-4FDD-8623-D69A66650022}" type="slidenum">
              <a:rPr lang="en-US" smtClean="0"/>
              <a:t>18</a:t>
            </a:fld>
            <a:endParaRPr lang="en-US" dirty="0"/>
          </a:p>
        </p:txBody>
      </p:sp>
    </p:spTree>
    <p:extLst>
      <p:ext uri="{BB962C8B-B14F-4D97-AF65-F5344CB8AC3E}">
        <p14:creationId xmlns:p14="http://schemas.microsoft.com/office/powerpoint/2010/main" val="142309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2B3B8-3E17-6BE8-0789-62395E0D8B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D472A4-A836-D804-83B3-7F7A46DBAB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E4E6D0-978A-3C30-604F-72B5C8598BBD}"/>
              </a:ext>
            </a:extLst>
          </p:cNvPr>
          <p:cNvSpPr>
            <a:spLocks noGrp="1"/>
          </p:cNvSpPr>
          <p:nvPr>
            <p:ph type="body" idx="1"/>
          </p:nvPr>
        </p:nvSpPr>
        <p:spPr/>
        <p:txBody>
          <a:bodyPr/>
          <a:lstStyle/>
          <a:p>
            <a:r>
              <a:rPr lang="en-US" dirty="0"/>
              <a:t>For Demo 3 I was going to leave this open for individuals who wished to speak about mental health on the side, while you demonstrate another scenario for those who wish. </a:t>
            </a:r>
          </a:p>
        </p:txBody>
      </p:sp>
      <p:sp>
        <p:nvSpPr>
          <p:cNvPr id="4" name="Slide Number Placeholder 3">
            <a:extLst>
              <a:ext uri="{FF2B5EF4-FFF2-40B4-BE49-F238E27FC236}">
                <a16:creationId xmlns:a16="http://schemas.microsoft.com/office/drawing/2014/main" id="{9738FD6A-2B03-4837-3A38-D50D7707566A}"/>
              </a:ext>
            </a:extLst>
          </p:cNvPr>
          <p:cNvSpPr>
            <a:spLocks noGrp="1"/>
          </p:cNvSpPr>
          <p:nvPr>
            <p:ph type="sldNum" sz="quarter" idx="5"/>
          </p:nvPr>
        </p:nvSpPr>
        <p:spPr/>
        <p:txBody>
          <a:bodyPr/>
          <a:lstStyle/>
          <a:p>
            <a:fld id="{96E09883-B744-4FDD-8623-D69A66650022}" type="slidenum">
              <a:rPr lang="en-US" smtClean="0"/>
              <a:t>19</a:t>
            </a:fld>
            <a:endParaRPr lang="en-US" dirty="0"/>
          </a:p>
        </p:txBody>
      </p:sp>
    </p:spTree>
    <p:extLst>
      <p:ext uri="{BB962C8B-B14F-4D97-AF65-F5344CB8AC3E}">
        <p14:creationId xmlns:p14="http://schemas.microsoft.com/office/powerpoint/2010/main" val="1797111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9B464-1D77-5B66-F711-666727C00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046A40-D2D1-EF0B-1C9E-708CECEE4F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7C7-5CFF-76E5-1C8B-1D26E340B7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AB1918-A185-8ADA-BA0C-7F041EB3BAF1}"/>
              </a:ext>
            </a:extLst>
          </p:cNvPr>
          <p:cNvSpPr>
            <a:spLocks noGrp="1"/>
          </p:cNvSpPr>
          <p:nvPr>
            <p:ph type="sldNum" sz="quarter" idx="5"/>
          </p:nvPr>
        </p:nvSpPr>
        <p:spPr/>
        <p:txBody>
          <a:bodyPr/>
          <a:lstStyle/>
          <a:p>
            <a:fld id="{96E09883-B744-4FDD-8623-D69A66650022}" type="slidenum">
              <a:rPr lang="en-US" smtClean="0"/>
              <a:t>20</a:t>
            </a:fld>
            <a:endParaRPr lang="en-US" dirty="0"/>
          </a:p>
        </p:txBody>
      </p:sp>
    </p:spTree>
    <p:extLst>
      <p:ext uri="{BB962C8B-B14F-4D97-AF65-F5344CB8AC3E}">
        <p14:creationId xmlns:p14="http://schemas.microsoft.com/office/powerpoint/2010/main" val="620445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21</a:t>
            </a:fld>
            <a:endParaRPr lang="en-US" dirty="0"/>
          </a:p>
        </p:txBody>
      </p:sp>
    </p:spTree>
    <p:extLst>
      <p:ext uri="{BB962C8B-B14F-4D97-AF65-F5344CB8AC3E}">
        <p14:creationId xmlns:p14="http://schemas.microsoft.com/office/powerpoint/2010/main" val="257076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a:t>
            </a:fld>
            <a:endParaRPr lang="en-US" dirty="0"/>
          </a:p>
        </p:txBody>
      </p:sp>
    </p:spTree>
    <p:extLst>
      <p:ext uri="{BB962C8B-B14F-4D97-AF65-F5344CB8AC3E}">
        <p14:creationId xmlns:p14="http://schemas.microsoft.com/office/powerpoint/2010/main" val="334155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3</a:t>
            </a:fld>
            <a:endParaRPr lang="en-US" dirty="0"/>
          </a:p>
        </p:txBody>
      </p:sp>
    </p:spTree>
    <p:extLst>
      <p:ext uri="{BB962C8B-B14F-4D97-AF65-F5344CB8AC3E}">
        <p14:creationId xmlns:p14="http://schemas.microsoft.com/office/powerpoint/2010/main" val="374899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4</a:t>
            </a:fld>
            <a:endParaRPr lang="en-US" dirty="0"/>
          </a:p>
        </p:txBody>
      </p:sp>
    </p:spTree>
    <p:extLst>
      <p:ext uri="{BB962C8B-B14F-4D97-AF65-F5344CB8AC3E}">
        <p14:creationId xmlns:p14="http://schemas.microsoft.com/office/powerpoint/2010/main" val="3704363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5</a:t>
            </a:fld>
            <a:endParaRPr lang="en-US" dirty="0"/>
          </a:p>
        </p:txBody>
      </p:sp>
    </p:spTree>
    <p:extLst>
      <p:ext uri="{BB962C8B-B14F-4D97-AF65-F5344CB8AC3E}">
        <p14:creationId xmlns:p14="http://schemas.microsoft.com/office/powerpoint/2010/main" val="1703823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https://www.nsvrc.org/statistics</a:t>
            </a:r>
          </a:p>
          <a:p>
            <a:r>
              <a:rPr lang="en-US" dirty="0"/>
              <a:t>https://www.who.int/news-room/fact-sheets/detail/violence-against-women</a:t>
            </a:r>
          </a:p>
          <a:p>
            <a:r>
              <a:rPr lang="en-US" dirty="0"/>
              <a:t>https://www.ojp.gov/ncjrs/virtual-library/abstracts/fighting-back-womens-resistance-rape</a:t>
            </a:r>
          </a:p>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7</a:t>
            </a:fld>
            <a:endParaRPr lang="en-US" dirty="0"/>
          </a:p>
        </p:txBody>
      </p:sp>
    </p:spTree>
    <p:extLst>
      <p:ext uri="{BB962C8B-B14F-4D97-AF65-F5344CB8AC3E}">
        <p14:creationId xmlns:p14="http://schemas.microsoft.com/office/powerpoint/2010/main" val="627233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9</a:t>
            </a:fld>
            <a:endParaRPr lang="en-US" dirty="0"/>
          </a:p>
        </p:txBody>
      </p:sp>
    </p:spTree>
    <p:extLst>
      <p:ext uri="{BB962C8B-B14F-4D97-AF65-F5344CB8AC3E}">
        <p14:creationId xmlns:p14="http://schemas.microsoft.com/office/powerpoint/2010/main" val="321455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https://www.unco.edu/assault-survivors-advocacy-program/learn_more/neurobiology_of_trauma.aspx</a:t>
            </a:r>
          </a:p>
        </p:txBody>
      </p:sp>
      <p:sp>
        <p:nvSpPr>
          <p:cNvPr id="4" name="Slide Number Placeholder 3"/>
          <p:cNvSpPr>
            <a:spLocks noGrp="1"/>
          </p:cNvSpPr>
          <p:nvPr>
            <p:ph type="sldNum" sz="quarter" idx="5"/>
          </p:nvPr>
        </p:nvSpPr>
        <p:spPr/>
        <p:txBody>
          <a:bodyPr/>
          <a:lstStyle/>
          <a:p>
            <a:fld id="{96E09883-B744-4FDD-8623-D69A66650022}" type="slidenum">
              <a:rPr lang="en-US" smtClean="0"/>
              <a:t>10</a:t>
            </a:fld>
            <a:endParaRPr lang="en-US" dirty="0"/>
          </a:p>
        </p:txBody>
      </p:sp>
    </p:spTree>
    <p:extLst>
      <p:ext uri="{BB962C8B-B14F-4D97-AF65-F5344CB8AC3E}">
        <p14:creationId xmlns:p14="http://schemas.microsoft.com/office/powerpoint/2010/main" val="4111710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03620-457A-B6F8-AA7D-313C8FBDF4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EB62F0-4BC1-7E12-0DAF-36EAA0E5B9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E6061F-97DE-04C9-27B6-0EAED94F53A3}"/>
              </a:ext>
            </a:extLst>
          </p:cNvPr>
          <p:cNvSpPr>
            <a:spLocks noGrp="1"/>
          </p:cNvSpPr>
          <p:nvPr>
            <p:ph type="body" idx="1"/>
          </p:nvPr>
        </p:nvSpPr>
        <p:spPr/>
        <p:txBody>
          <a:bodyPr/>
          <a:lstStyle/>
          <a:p>
            <a:r>
              <a:rPr lang="en-US" dirty="0"/>
              <a:t>https://www.unco.edu/assault-survivors-advocacy-program/learn_more/neurobiology_of_trauma.aspx</a:t>
            </a:r>
          </a:p>
        </p:txBody>
      </p:sp>
      <p:sp>
        <p:nvSpPr>
          <p:cNvPr id="4" name="Slide Number Placeholder 3">
            <a:extLst>
              <a:ext uri="{FF2B5EF4-FFF2-40B4-BE49-F238E27FC236}">
                <a16:creationId xmlns:a16="http://schemas.microsoft.com/office/drawing/2014/main" id="{B593B76F-EF0B-8603-9A12-767ADE47A3E6}"/>
              </a:ext>
            </a:extLst>
          </p:cNvPr>
          <p:cNvSpPr>
            <a:spLocks noGrp="1"/>
          </p:cNvSpPr>
          <p:nvPr>
            <p:ph type="sldNum" sz="quarter" idx="5"/>
          </p:nvPr>
        </p:nvSpPr>
        <p:spPr/>
        <p:txBody>
          <a:bodyPr/>
          <a:lstStyle/>
          <a:p>
            <a:fld id="{96E09883-B744-4FDD-8623-D69A66650022}" type="slidenum">
              <a:rPr lang="en-US" smtClean="0"/>
              <a:t>11</a:t>
            </a:fld>
            <a:endParaRPr lang="en-US" dirty="0"/>
          </a:p>
        </p:txBody>
      </p:sp>
    </p:spTree>
    <p:extLst>
      <p:ext uri="{BB962C8B-B14F-4D97-AF65-F5344CB8AC3E}">
        <p14:creationId xmlns:p14="http://schemas.microsoft.com/office/powerpoint/2010/main" val="2070403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dirty="0"/>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D978EB2-1AE7-BB87-954B-F3DBF5080553}"/>
              </a:ext>
            </a:extLst>
          </p:cNvPr>
          <p:cNvSpPr>
            <a:spLocks noGrp="1"/>
          </p:cNvSpPr>
          <p:nvPr>
            <p:ph type="title" hasCustomPrompt="1"/>
          </p:nvPr>
        </p:nvSpPr>
        <p:spPr>
          <a:xfrm>
            <a:off x="811184" y="621973"/>
            <a:ext cx="10569634" cy="1801793"/>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1406BDC3-2B84-117A-BF71-A331C1DD6BCB}"/>
              </a:ext>
            </a:extLst>
          </p:cNvPr>
          <p:cNvSpPr>
            <a:spLocks noGrp="1"/>
          </p:cNvSpPr>
          <p:nvPr>
            <p:ph sz="quarter" idx="26" hasCustomPrompt="1"/>
          </p:nvPr>
        </p:nvSpPr>
        <p:spPr>
          <a:xfrm>
            <a:off x="811183" y="2796209"/>
            <a:ext cx="3657598" cy="3147392"/>
          </a:xfrm>
        </p:spPr>
        <p:txBody>
          <a:bodyPr lIns="0" tIns="0" rIns="0" bIns="0"/>
          <a:lstStyle>
            <a:lvl1pPr marL="285750" indent="-285750">
              <a:buFont typeface="Arial" panose="020B0604020202020204" pitchFamily="34" charset="0"/>
              <a:buChar char="•"/>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Placeholder 4">
            <a:extLst>
              <a:ext uri="{FF2B5EF4-FFF2-40B4-BE49-F238E27FC236}">
                <a16:creationId xmlns:a16="http://schemas.microsoft.com/office/drawing/2014/main" id="{4D2A92BD-8372-F61F-9551-6FA12079139B}"/>
              </a:ext>
            </a:extLst>
          </p:cNvPr>
          <p:cNvSpPr>
            <a:spLocks noGrp="1"/>
          </p:cNvSpPr>
          <p:nvPr>
            <p:ph type="tbl" sz="quarter" idx="28" hasCustomPrompt="1"/>
          </p:nvPr>
        </p:nvSpPr>
        <p:spPr>
          <a:xfrm>
            <a:off x="4902200" y="2795588"/>
            <a:ext cx="6478617" cy="3148012"/>
          </a:xfrm>
        </p:spPr>
        <p:txBody>
          <a:bodyPr/>
          <a:lstStyle>
            <a:lvl1pPr>
              <a:defRPr/>
            </a:lvl1p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166183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3"/>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769453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r>
              <a:rPr lang="en-US"/>
              <a:t>Click to edit Master title style</a:t>
            </a:r>
            <a:endParaRPr lang="en-US" dirty="0"/>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369749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9829617" y="4724034"/>
            <a:ext cx="2133966"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98881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3"/>
            <a:ext cx="6400800" cy="1828800"/>
          </a:xfrm>
        </p:spPr>
        <p:txBody>
          <a:bodyPr lIns="0" tIns="0" rIns="0" bIns="0">
            <a:noAutofit/>
          </a:bodyPr>
          <a:lstStyle>
            <a:lvl1pPr>
              <a:defRPr baseline="0"/>
            </a:lvl1pPr>
          </a:lstStyle>
          <a:p>
            <a:r>
              <a:rPr lang="en-US" dirty="0"/>
              <a:t>Click to add 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Content Placeholder 5">
            <a:extLst>
              <a:ext uri="{FF2B5EF4-FFF2-40B4-BE49-F238E27FC236}">
                <a16:creationId xmlns:a16="http://schemas.microsoft.com/office/drawing/2014/main" id="{1CA1AC91-E5AE-A457-178C-6A577DAAF4C4}"/>
              </a:ext>
            </a:extLst>
          </p:cNvPr>
          <p:cNvSpPr>
            <a:spLocks noGrp="1"/>
          </p:cNvSpPr>
          <p:nvPr>
            <p:ph sz="quarter" idx="14" hasCustomPrompt="1"/>
          </p:nvPr>
        </p:nvSpPr>
        <p:spPr>
          <a:xfrm>
            <a:off x="811185" y="2774786"/>
            <a:ext cx="6400800" cy="3257550"/>
          </a:xfrm>
        </p:spPr>
        <p:txBody>
          <a:bodyPr lIns="0"/>
          <a:lstStyle>
            <a:lvl1pPr marL="0" indent="0">
              <a:buNone/>
              <a:defRPr sz="24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a:extLst>
              <a:ext uri="{FF2B5EF4-FFF2-40B4-BE49-F238E27FC236}">
                <a16:creationId xmlns:a16="http://schemas.microsoft.com/office/drawing/2014/main" id="{9D4FED77-2877-7D28-E27C-7BE9F5E7393A}"/>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4" name="Slide Number Placeholder 5">
            <a:extLst>
              <a:ext uri="{FF2B5EF4-FFF2-40B4-BE49-F238E27FC236}">
                <a16:creationId xmlns:a16="http://schemas.microsoft.com/office/drawing/2014/main" id="{90785AC1-54EA-61EE-115B-C1910CC60A62}"/>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dirty="0"/>
              <a:t>Click to add title</a:t>
            </a:r>
          </a:p>
        </p:txBody>
      </p:sp>
      <p:sp>
        <p:nvSpPr>
          <p:cNvPr id="13" name="Picture Placeholder 12">
            <a:extLst>
              <a:ext uri="{FF2B5EF4-FFF2-40B4-BE49-F238E27FC236}">
                <a16:creationId xmlns:a16="http://schemas.microsoft.com/office/drawing/2014/main" id="{97BD7E0A-39A9-0CF7-F1CE-E777075BFAA9}"/>
              </a:ext>
            </a:extLst>
          </p:cNvPr>
          <p:cNvSpPr>
            <a:spLocks noGrp="1"/>
          </p:cNvSpPr>
          <p:nvPr>
            <p:ph type="pic" sz="quarter" idx="15"/>
          </p:nvPr>
        </p:nvSpPr>
        <p:spPr>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ln w="57150">
            <a:noFill/>
          </a:ln>
        </p:spPr>
        <p:txBody>
          <a:bodyPr wrap="square" tIns="1371600">
            <a:noAutofit/>
          </a:bodyPr>
          <a:lstStyle>
            <a:lvl1pPr marL="0" indent="0" algn="ctr">
              <a:buNone/>
              <a:defRPr sz="1600"/>
            </a:lvl1pPr>
          </a:lstStyle>
          <a:p>
            <a:r>
              <a:rPr lang="en-US"/>
              <a:t>Click icon to add picture</a:t>
            </a: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7316365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pic>
        <p:nvPicPr>
          <p:cNvPr id="2" name="Object 1">
            <a:extLst>
              <a:ext uri="{FF2B5EF4-FFF2-40B4-BE49-F238E27FC236}">
                <a16:creationId xmlns:a16="http://schemas.microsoft.com/office/drawing/2014/main" id="{269C21E5-B8EE-7438-A771-34BC8006E13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85898" y="0"/>
            <a:ext cx="1574573" cy="3954463"/>
          </a:xfrm>
          <a:prstGeom prst="rect">
            <a:avLst/>
          </a:prstGeom>
        </p:spPr>
      </p:pic>
      <p:sp>
        <p:nvSpPr>
          <p:cNvPr id="3" name="Oval 2">
            <a:extLst>
              <a:ext uri="{FF2B5EF4-FFF2-40B4-BE49-F238E27FC236}">
                <a16:creationId xmlns:a16="http://schemas.microsoft.com/office/drawing/2014/main" id="{18F333FA-6DDE-DB6C-73BB-FE8387977425}"/>
              </a:ext>
              <a:ext uri="{C183D7F6-B498-43B3-948B-1728B52AA6E4}">
                <adec:decorative xmlns:adec="http://schemas.microsoft.com/office/drawing/2017/decorative" val="1"/>
              </a:ext>
            </a:extLst>
          </p:cNvPr>
          <p:cNvSpPr/>
          <p:nvPr userDrawn="1"/>
        </p:nvSpPr>
        <p:spPr>
          <a:xfrm>
            <a:off x="9115508" y="4240999"/>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Title 1">
            <a:extLst>
              <a:ext uri="{FF2B5EF4-FFF2-40B4-BE49-F238E27FC236}">
                <a16:creationId xmlns:a16="http://schemas.microsoft.com/office/drawing/2014/main" id="{AB87953E-96F2-8BCC-B295-E1033E7D2747}"/>
              </a:ext>
            </a:extLst>
          </p:cNvPr>
          <p:cNvSpPr>
            <a:spLocks noGrp="1"/>
          </p:cNvSpPr>
          <p:nvPr>
            <p:ph type="title" hasCustomPrompt="1"/>
          </p:nvPr>
        </p:nvSpPr>
        <p:spPr>
          <a:xfrm>
            <a:off x="811185" y="621972"/>
            <a:ext cx="7599718" cy="3051394"/>
          </a:xfrm>
        </p:spPr>
        <p:txBody>
          <a:bodyPr lIns="0" tIns="0" rIns="0" bIns="0" anchor="b">
            <a:noAutofit/>
          </a:bodyPr>
          <a:lstStyle>
            <a:lvl1pPr>
              <a:defRPr sz="5400"/>
            </a:lvl1pPr>
          </a:lstStyle>
          <a:p>
            <a:r>
              <a:rPr lang="en-US" dirty="0"/>
              <a:t>Click to add title</a:t>
            </a:r>
          </a:p>
        </p:txBody>
      </p:sp>
      <p:sp>
        <p:nvSpPr>
          <p:cNvPr id="6" name="Text Placeholder 15">
            <a:extLst>
              <a:ext uri="{FF2B5EF4-FFF2-40B4-BE49-F238E27FC236}">
                <a16:creationId xmlns:a16="http://schemas.microsoft.com/office/drawing/2014/main" id="{0A627B70-91C8-40B9-6189-B29749FF6E92}"/>
              </a:ext>
            </a:extLst>
          </p:cNvPr>
          <p:cNvSpPr>
            <a:spLocks noGrp="1"/>
          </p:cNvSpPr>
          <p:nvPr>
            <p:ph type="body" sz="quarter" idx="14" hasCustomPrompt="1"/>
          </p:nvPr>
        </p:nvSpPr>
        <p:spPr>
          <a:xfrm>
            <a:off x="811185" y="3965028"/>
            <a:ext cx="7599718" cy="1493781"/>
          </a:xfrm>
        </p:spPr>
        <p:txBody>
          <a:bodyPr lIns="0" tIns="0" rIns="0" bIns="0">
            <a:noAutofit/>
          </a:bodyPr>
          <a:lstStyle>
            <a:lvl1pPr marL="0" indent="0">
              <a:buNone/>
              <a:defRPr sz="2400" b="1" i="0">
                <a:solidFill>
                  <a:schemeClr val="accent4"/>
                </a:solidFill>
                <a:latin typeface="+mj-lt"/>
                <a:cs typeface="Arial" panose="020B0604020202020204" pitchFamily="34" charset="0"/>
              </a:defRPr>
            </a:lvl1pPr>
            <a:lvl2pPr marL="457200" indent="0">
              <a:buNone/>
              <a:defRPr sz="1800" b="1" i="0">
                <a:latin typeface="Arial Black" panose="020B0604020202020204" pitchFamily="34" charset="0"/>
                <a:cs typeface="Arial Black" panose="020B0604020202020204" pitchFamily="34" charset="0"/>
              </a:defRPr>
            </a:lvl2pPr>
          </a:lstStyle>
          <a:p>
            <a:r>
              <a:rPr lang="en-US" dirty="0"/>
              <a:t>Click to add subtitle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5894702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accent3"/>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C12813-DBA6-41C2-2418-83919E059FED}"/>
              </a:ext>
              <a:ext uri="{C183D7F6-B498-43B3-948B-1728B52AA6E4}">
                <adec:decorative xmlns:adec="http://schemas.microsoft.com/office/drawing/2017/decorative" val="1"/>
              </a:ext>
            </a:extLst>
          </p:cNvPr>
          <p:cNvGrpSpPr/>
          <p:nvPr userDrawn="1"/>
        </p:nvGrpSpPr>
        <p:grpSpPr>
          <a:xfrm rot="10800000">
            <a:off x="741680" y="0"/>
            <a:ext cx="2133966" cy="2133966"/>
            <a:chOff x="9654699" y="2229295"/>
            <a:chExt cx="2133966" cy="2133966"/>
          </a:xfrm>
        </p:grpSpPr>
        <p:sp>
          <p:nvSpPr>
            <p:cNvPr id="5" name="Freeform 4">
              <a:extLst>
                <a:ext uri="{FF2B5EF4-FFF2-40B4-BE49-F238E27FC236}">
                  <a16:creationId xmlns:a16="http://schemas.microsoft.com/office/drawing/2014/main"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flipH="1" flipV="1">
            <a:off x="0" y="3626779"/>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4953000"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4953000" y="2768043"/>
            <a:ext cx="6400799" cy="3231221"/>
          </a:xfrm>
        </p:spPr>
        <p:txBody>
          <a:bodyPr lIns="0" tIns="0" rIns="0" bIns="0"/>
          <a:lstStyle>
            <a:lvl1pPr marL="0" indent="0">
              <a:buNone/>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FE2A1C-A3CC-9D8B-DE44-FDE1132F7FC5}"/>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882561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2"/>
            <a:ext cx="6400800" cy="3051393"/>
          </a:xfrm>
        </p:spPr>
        <p:txBody>
          <a:bodyPr lIns="0" tIns="0" rIns="0" bIns="0" anchor="b">
            <a:noAutofit/>
          </a:bodyPr>
          <a:lstStyle>
            <a:lvl1pPr>
              <a:defRPr sz="5400" baseline="0"/>
            </a:lvl1pPr>
          </a:lstStyle>
          <a:p>
            <a:r>
              <a:rPr lang="en-US" dirty="0"/>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en-US" sz="2400" b="1" i="0" dirty="0">
                <a:solidFill>
                  <a:schemeClr val="accent4"/>
                </a:solidFill>
                <a:latin typeface="+mj-lt"/>
                <a:cs typeface="Arial Black" panose="020B0604020202020204" pitchFamily="34" charset="0"/>
              </a:defRPr>
            </a:lvl1pPr>
          </a:lstStyle>
          <a:p>
            <a:pPr marL="228600" lvl="0" indent="-228600"/>
            <a:r>
              <a:rPr lang="en-US" dirty="0"/>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Picture Placeholder 2">
            <a:extLst>
              <a:ext uri="{FF2B5EF4-FFF2-40B4-BE49-F238E27FC236}">
                <a16:creationId xmlns:a16="http://schemas.microsoft.com/office/drawing/2014/main" id="{6038EDAF-6CF8-D96E-EB91-CAFEBE0CA195}"/>
              </a:ext>
            </a:extLst>
          </p:cNvPr>
          <p:cNvSpPr>
            <a:spLocks noGrp="1"/>
          </p:cNvSpPr>
          <p:nvPr>
            <p:ph type="pic" sz="quarter" idx="15"/>
          </p:nvPr>
        </p:nvSpPr>
        <p:spPr>
          <a:xfrm>
            <a:off x="8091187" y="247518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a:noAutofit/>
          </a:bodyPr>
          <a:lstStyle>
            <a:lvl1pPr marL="0" indent="0" algn="ctr">
              <a:buNone/>
              <a:defRPr sz="1600"/>
            </a:lvl1pPr>
          </a:lstStyle>
          <a:p>
            <a:r>
              <a:rPr lang="en-US"/>
              <a:t>Click icon to add picture</a:t>
            </a:r>
            <a:endParaRPr lang="en-US" dirty="0"/>
          </a:p>
        </p:txBody>
      </p:sp>
      <p:sp>
        <p:nvSpPr>
          <p:cNvPr id="6" name="Footer Placeholder 4">
            <a:extLst>
              <a:ext uri="{FF2B5EF4-FFF2-40B4-BE49-F238E27FC236}">
                <a16:creationId xmlns:a16="http://schemas.microsoft.com/office/drawing/2014/main" id="{BE148B4D-CB0B-8B95-BA58-B33DE05305B9}"/>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2388379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7688650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3"/>
        </a:solidFill>
        <a:effectLst/>
      </p:bgPr>
    </p:bg>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1084203" y="4586286"/>
            <a:ext cx="1574573" cy="2271713"/>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813816" y="2184400"/>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3816" y="605155"/>
            <a:ext cx="10571734" cy="1160145"/>
          </a:xfrm>
        </p:spPr>
        <p:txBody>
          <a:bodyPr lIns="0" tIns="0" rIns="0" bIns="0">
            <a:noAutofit/>
          </a:bodyPr>
          <a:lstStyle/>
          <a:p>
            <a:r>
              <a:rPr lang="en-US" dirty="0"/>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3835400" y="2185127"/>
            <a:ext cx="2736849" cy="4067717"/>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051560" indent="-228600">
              <a:buFont typeface="+mj-lt"/>
              <a:buAutoNum type="alphaLcParenR"/>
              <a:defRPr sz="1800"/>
            </a:lvl4pPr>
            <a:lvl5pPr marL="1417320" indent="-2286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7221564" y="2184400"/>
            <a:ext cx="4156619" cy="4046290"/>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2769895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dirty="0"/>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31">
            <a:extLst>
              <a:ext uri="{FF2B5EF4-FFF2-40B4-BE49-F238E27FC236}">
                <a16:creationId xmlns:a16="http://schemas.microsoft.com/office/drawing/2014/main" id="{C0463C33-FF99-2443-BE5D-682AC8CB8B70}"/>
              </a:ext>
            </a:extLst>
          </p:cNvPr>
          <p:cNvSpPr>
            <a:spLocks noGrp="1"/>
          </p:cNvSpPr>
          <p:nvPr>
            <p:ph type="pic" sz="quarter" idx="17"/>
          </p:nvPr>
        </p:nvSpPr>
        <p:spPr>
          <a:xfrm>
            <a:off x="7709054" y="459137"/>
            <a:ext cx="4126800" cy="4126800"/>
          </a:xfrm>
          <a:custGeom>
            <a:avLst/>
            <a:gdLst>
              <a:gd name="connsiteX0" fmla="*/ 2063400 w 4126800"/>
              <a:gd name="connsiteY0" fmla="*/ 0 h 4126800"/>
              <a:gd name="connsiteX1" fmla="*/ 4126800 w 4126800"/>
              <a:gd name="connsiteY1" fmla="*/ 2063400 h 4126800"/>
              <a:gd name="connsiteX2" fmla="*/ 2063400 w 4126800"/>
              <a:gd name="connsiteY2" fmla="*/ 4126800 h 4126800"/>
              <a:gd name="connsiteX3" fmla="*/ 0 w 4126800"/>
              <a:gd name="connsiteY3" fmla="*/ 2063400 h 4126800"/>
              <a:gd name="connsiteX4" fmla="*/ 2063400 w 4126800"/>
              <a:gd name="connsiteY4" fmla="*/ 0 h 4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800" h="4126800">
                <a:moveTo>
                  <a:pt x="2063400" y="0"/>
                </a:moveTo>
                <a:cubicBezTo>
                  <a:pt x="3202984" y="0"/>
                  <a:pt x="4126800" y="923816"/>
                  <a:pt x="4126800" y="2063400"/>
                </a:cubicBezTo>
                <a:cubicBezTo>
                  <a:pt x="4126800" y="3202984"/>
                  <a:pt x="3202984" y="4126800"/>
                  <a:pt x="2063400" y="4126800"/>
                </a:cubicBezTo>
                <a:cubicBezTo>
                  <a:pt x="923816" y="4126800"/>
                  <a:pt x="0" y="3202984"/>
                  <a:pt x="0" y="2063400"/>
                </a:cubicBezTo>
                <a:cubicBezTo>
                  <a:pt x="0" y="923816"/>
                  <a:pt x="923816" y="0"/>
                  <a:pt x="2063400" y="0"/>
                </a:cubicBezTo>
                <a:close/>
              </a:path>
            </a:pathLst>
          </a:custGeom>
        </p:spPr>
        <p:txBody>
          <a:bodyPr wrap="square" tIns="731520">
            <a:noAutofit/>
          </a:bodyPr>
          <a:lstStyle>
            <a:lvl1pPr marL="0" indent="0" algn="ctr">
              <a:buNone/>
              <a:defRPr sz="1600"/>
            </a:lvl1pPr>
          </a:lstStyle>
          <a:p>
            <a:r>
              <a:rPr lang="en-US"/>
              <a:t>Click icon to add picture</a:t>
            </a: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7180679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11185" y="621973"/>
            <a:ext cx="10569630" cy="1068715"/>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11185" y="1825625"/>
            <a:ext cx="1056963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83" r:id="rId4"/>
    <p:sldLayoutId id="2147483684" r:id="rId5"/>
    <p:sldLayoutId id="2147483685" r:id="rId6"/>
    <p:sldLayoutId id="2147483671" r:id="rId7"/>
    <p:sldLayoutId id="2147483679" r:id="rId8"/>
    <p:sldLayoutId id="2147483676" r:id="rId9"/>
    <p:sldLayoutId id="2147483669" r:id="rId10"/>
    <p:sldLayoutId id="2147483673" r:id="rId11"/>
    <p:sldLayoutId id="2147483682" r:id="rId12"/>
    <p:sldLayoutId id="2147483656" r:id="rId13"/>
  </p:sldLayoutIdLst>
  <p:hf sldNum="0" hdr="0" ftr="0" dt="0"/>
  <p:txStyles>
    <p:title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15D2-7F57-AF2A-38D7-558098789073}"/>
              </a:ext>
            </a:extLst>
          </p:cNvPr>
          <p:cNvSpPr>
            <a:spLocks noGrp="1"/>
          </p:cNvSpPr>
          <p:nvPr>
            <p:ph type="ctrTitle"/>
          </p:nvPr>
        </p:nvSpPr>
        <p:spPr>
          <a:xfrm>
            <a:off x="1956475" y="2178393"/>
            <a:ext cx="9578342" cy="3997949"/>
          </a:xfrm>
        </p:spPr>
        <p:txBody>
          <a:bodyPr/>
          <a:lstStyle/>
          <a:p>
            <a:r>
              <a:rPr lang="en-US" sz="8800" dirty="0"/>
              <a:t>WOMEN’S </a:t>
            </a:r>
            <a:br>
              <a:rPr lang="en-US" sz="8800" dirty="0"/>
            </a:br>
            <a:r>
              <a:rPr lang="en-US" sz="8800" dirty="0"/>
              <a:t>SELF-DEFENSE</a:t>
            </a:r>
          </a:p>
        </p:txBody>
      </p:sp>
      <p:pic>
        <p:nvPicPr>
          <p:cNvPr id="4" name="Picture 3">
            <a:extLst>
              <a:ext uri="{FF2B5EF4-FFF2-40B4-BE49-F238E27FC236}">
                <a16:creationId xmlns:a16="http://schemas.microsoft.com/office/drawing/2014/main" id="{77E46CE8-E8B4-5F0E-7E1F-E1CC8BAF1258}"/>
              </a:ext>
            </a:extLst>
          </p:cNvPr>
          <p:cNvPicPr>
            <a:picLocks noChangeAspect="1"/>
          </p:cNvPicPr>
          <p:nvPr/>
        </p:nvPicPr>
        <p:blipFill>
          <a:blip r:embed="rId3"/>
          <a:stretch>
            <a:fillRect/>
          </a:stretch>
        </p:blipFill>
        <p:spPr>
          <a:xfrm>
            <a:off x="240145" y="543139"/>
            <a:ext cx="1460980" cy="1509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9E463F72-68C1-C905-4EDA-32B2B1368AE9}"/>
              </a:ext>
            </a:extLst>
          </p:cNvPr>
          <p:cNvPicPr>
            <a:picLocks noChangeAspect="1"/>
          </p:cNvPicPr>
          <p:nvPr/>
        </p:nvPicPr>
        <p:blipFill>
          <a:blip r:embed="rId4"/>
          <a:stretch>
            <a:fillRect/>
          </a:stretch>
        </p:blipFill>
        <p:spPr>
          <a:xfrm>
            <a:off x="2113494" y="543139"/>
            <a:ext cx="1460980" cy="1505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2140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0817E-5D17-45A5-8335-4C95D1C2A28C}"/>
              </a:ext>
            </a:extLst>
          </p:cNvPr>
          <p:cNvSpPr>
            <a:spLocks noGrp="1"/>
          </p:cNvSpPr>
          <p:nvPr>
            <p:ph type="title"/>
          </p:nvPr>
        </p:nvSpPr>
        <p:spPr>
          <a:xfrm>
            <a:off x="811184" y="621973"/>
            <a:ext cx="10569634" cy="1801793"/>
          </a:xfrm>
        </p:spPr>
        <p:txBody>
          <a:bodyPr/>
          <a:lstStyle/>
          <a:p>
            <a:r>
              <a:rPr lang="en-US" dirty="0"/>
              <a:t>Our Brains After Trauma</a:t>
            </a:r>
          </a:p>
        </p:txBody>
      </p:sp>
      <p:sp>
        <p:nvSpPr>
          <p:cNvPr id="11" name="Text Placeholder 10">
            <a:extLst>
              <a:ext uri="{FF2B5EF4-FFF2-40B4-BE49-F238E27FC236}">
                <a16:creationId xmlns:a16="http://schemas.microsoft.com/office/drawing/2014/main" id="{1130C8D7-5054-B89C-FA2C-E2638FFEA6AB}"/>
              </a:ext>
            </a:extLst>
          </p:cNvPr>
          <p:cNvSpPr>
            <a:spLocks noGrp="1"/>
          </p:cNvSpPr>
          <p:nvPr>
            <p:ph sz="quarter" idx="26"/>
          </p:nvPr>
        </p:nvSpPr>
        <p:spPr>
          <a:xfrm>
            <a:off x="746527" y="2978103"/>
            <a:ext cx="5284817" cy="2010469"/>
          </a:xfrm>
        </p:spPr>
        <p:txBody>
          <a:bodyPr/>
          <a:lstStyle/>
          <a:p>
            <a:r>
              <a:rPr lang="en-US" sz="1400" b="0" i="0" dirty="0">
                <a:effectLst/>
                <a:latin typeface="Amasis MT Pro Light" panose="02040304050005020304" pitchFamily="18" charset="0"/>
              </a:rPr>
              <a:t>When someone experiences a traumatic event or experiences extreme fear, brain chemistry is altered and the brain begins to function differently--this is called the "Fear Circuity" and it is a protective mechanism which we all have inside of us. </a:t>
            </a:r>
          </a:p>
          <a:p>
            <a:r>
              <a:rPr lang="en-US" sz="1400" b="0" i="0" dirty="0">
                <a:effectLst/>
                <a:latin typeface="Amasis MT Pro Light" panose="02040304050005020304" pitchFamily="18" charset="0"/>
              </a:rPr>
              <a:t> The brain does not encode memories in chronological order, there are gaps in memory, and whatever the "fear circuitry" in the brain focused attention on during the assault is more likely to be encoded into memory than periphery details.</a:t>
            </a:r>
            <a:endParaRPr lang="en-US" sz="1400" dirty="0">
              <a:latin typeface="Amasis MT Pro Light" panose="02040304050005020304" pitchFamily="18" charset="0"/>
            </a:endParaRPr>
          </a:p>
        </p:txBody>
      </p:sp>
      <p:pic>
        <p:nvPicPr>
          <p:cNvPr id="3074" name="Picture 2" descr="PTSD UK - Understanding how PTSD alters brain chemistry is critical to  understanding the symptoms of PTSD, devising treatment methods, and to  providing the answers as to why some people develop PTSD">
            <a:extLst>
              <a:ext uri="{FF2B5EF4-FFF2-40B4-BE49-F238E27FC236}">
                <a16:creationId xmlns:a16="http://schemas.microsoft.com/office/drawing/2014/main" id="{232D3715-E45B-4994-3C97-8F76E11A2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551" y="1541706"/>
            <a:ext cx="4883265" cy="488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42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D6982-1433-4AA7-A853-171BDE5BB45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A885DD5-DF86-944B-FEAE-F2D7163D2D26}"/>
              </a:ext>
            </a:extLst>
          </p:cNvPr>
          <p:cNvSpPr>
            <a:spLocks noGrp="1"/>
          </p:cNvSpPr>
          <p:nvPr>
            <p:ph type="title"/>
          </p:nvPr>
        </p:nvSpPr>
        <p:spPr>
          <a:xfrm>
            <a:off x="811184" y="621973"/>
            <a:ext cx="10569634" cy="1801793"/>
          </a:xfrm>
        </p:spPr>
        <p:txBody>
          <a:bodyPr/>
          <a:lstStyle/>
          <a:p>
            <a:r>
              <a:rPr lang="en-US" dirty="0"/>
              <a:t>What to do after a trauma…</a:t>
            </a:r>
          </a:p>
        </p:txBody>
      </p:sp>
      <p:sp>
        <p:nvSpPr>
          <p:cNvPr id="11" name="Text Placeholder 10">
            <a:extLst>
              <a:ext uri="{FF2B5EF4-FFF2-40B4-BE49-F238E27FC236}">
                <a16:creationId xmlns:a16="http://schemas.microsoft.com/office/drawing/2014/main" id="{8A77E4EB-F805-1382-B252-197BB85A441C}"/>
              </a:ext>
            </a:extLst>
          </p:cNvPr>
          <p:cNvSpPr>
            <a:spLocks noGrp="1"/>
          </p:cNvSpPr>
          <p:nvPr>
            <p:ph sz="quarter" idx="26"/>
          </p:nvPr>
        </p:nvSpPr>
        <p:spPr>
          <a:xfrm>
            <a:off x="903544" y="1779164"/>
            <a:ext cx="5284817" cy="4244734"/>
          </a:xfrm>
        </p:spPr>
        <p:txBody>
          <a:bodyPr/>
          <a:lstStyle/>
          <a:p>
            <a:r>
              <a:rPr lang="en-US" sz="2000" dirty="0">
                <a:latin typeface="Amasis MT Pro Light" panose="02040304050005020304" pitchFamily="18" charset="0"/>
              </a:rPr>
              <a:t>Ensure Safety</a:t>
            </a:r>
          </a:p>
          <a:p>
            <a:r>
              <a:rPr lang="en-US" sz="2000" dirty="0">
                <a:latin typeface="Amasis MT Pro Light" panose="02040304050005020304" pitchFamily="18" charset="0"/>
              </a:rPr>
              <a:t>Re-ground</a:t>
            </a:r>
          </a:p>
          <a:p>
            <a:pPr lvl="1"/>
            <a:r>
              <a:rPr lang="en-US" sz="1800" dirty="0">
                <a:latin typeface="Amasis MT Pro Light" panose="02040304050005020304" pitchFamily="18" charset="0"/>
              </a:rPr>
              <a:t>Identify Environment- 5 senses</a:t>
            </a:r>
          </a:p>
          <a:p>
            <a:pPr lvl="1"/>
            <a:r>
              <a:rPr lang="en-US" sz="1800" dirty="0">
                <a:latin typeface="Amasis MT Pro Light" panose="02040304050005020304" pitchFamily="18" charset="0"/>
              </a:rPr>
              <a:t>Muscle Tension Relaxation</a:t>
            </a:r>
          </a:p>
          <a:p>
            <a:pPr lvl="1"/>
            <a:r>
              <a:rPr lang="en-US" sz="1800" dirty="0">
                <a:latin typeface="Amasis MT Pro Light" panose="02040304050005020304" pitchFamily="18" charset="0"/>
              </a:rPr>
              <a:t>Breathing – box breaking, finger breathing, 4-7-8</a:t>
            </a:r>
          </a:p>
          <a:p>
            <a:r>
              <a:rPr lang="en-US" sz="2000" dirty="0">
                <a:latin typeface="Amasis MT Pro Light" panose="02040304050005020304" pitchFamily="18" charset="0"/>
              </a:rPr>
              <a:t>Locate Help</a:t>
            </a:r>
          </a:p>
          <a:p>
            <a:r>
              <a:rPr lang="en-US" sz="2000" dirty="0">
                <a:latin typeface="Amasis MT Pro Light" panose="02040304050005020304" pitchFamily="18" charset="0"/>
              </a:rPr>
              <a:t>Write or Verbalize Attack </a:t>
            </a:r>
          </a:p>
          <a:p>
            <a:r>
              <a:rPr lang="en-US" sz="2000" dirty="0">
                <a:latin typeface="Amasis MT Pro Light" panose="02040304050005020304" pitchFamily="18" charset="0"/>
              </a:rPr>
              <a:t>Identify Your Emotions and Thoughts </a:t>
            </a:r>
          </a:p>
          <a:p>
            <a:pPr lvl="1"/>
            <a:r>
              <a:rPr lang="en-US" sz="1800" dirty="0">
                <a:latin typeface="Amasis MT Pro Light" panose="02040304050005020304" pitchFamily="18" charset="0"/>
              </a:rPr>
              <a:t>How am I feeling? – “Name it to Tame It”</a:t>
            </a:r>
          </a:p>
          <a:p>
            <a:pPr lvl="1"/>
            <a:r>
              <a:rPr lang="en-US" sz="1800" dirty="0">
                <a:latin typeface="Amasis MT Pro Light" panose="02040304050005020304" pitchFamily="18" charset="0"/>
              </a:rPr>
              <a:t>What do I need?</a:t>
            </a:r>
          </a:p>
          <a:p>
            <a:pPr lvl="1"/>
            <a:r>
              <a:rPr lang="en-US" sz="1800" dirty="0">
                <a:latin typeface="Amasis MT Pro Light" panose="02040304050005020304" pitchFamily="18" charset="0"/>
              </a:rPr>
              <a:t>Who do I need?</a:t>
            </a:r>
          </a:p>
          <a:p>
            <a:pPr lvl="1"/>
            <a:endParaRPr lang="en-US" sz="1800" dirty="0">
              <a:latin typeface="Amasis MT Pro Light" panose="02040304050005020304" pitchFamily="18" charset="0"/>
            </a:endParaRPr>
          </a:p>
          <a:p>
            <a:r>
              <a:rPr lang="en-US" sz="2000" dirty="0">
                <a:latin typeface="Amasis MT Pro Light" panose="02040304050005020304" pitchFamily="18" charset="0"/>
              </a:rPr>
              <a:t>Identify Continuous Coping </a:t>
            </a:r>
          </a:p>
          <a:p>
            <a:pPr lvl="1"/>
            <a:endParaRPr lang="en-US" sz="1200" dirty="0">
              <a:latin typeface="Amasis MT Pro Light" panose="02040304050005020304" pitchFamily="18" charset="0"/>
            </a:endParaRPr>
          </a:p>
          <a:p>
            <a:endParaRPr lang="en-US" sz="1400" dirty="0">
              <a:latin typeface="Amasis MT Pro Light" panose="02040304050005020304" pitchFamily="18" charset="0"/>
            </a:endParaRPr>
          </a:p>
        </p:txBody>
      </p:sp>
      <p:pic>
        <p:nvPicPr>
          <p:cNvPr id="3" name="Picture 2">
            <a:extLst>
              <a:ext uri="{FF2B5EF4-FFF2-40B4-BE49-F238E27FC236}">
                <a16:creationId xmlns:a16="http://schemas.microsoft.com/office/drawing/2014/main" id="{36302249-C021-87F8-DE1B-9C2FF13BF66E}"/>
              </a:ext>
            </a:extLst>
          </p:cNvPr>
          <p:cNvPicPr>
            <a:picLocks noChangeAspect="1"/>
          </p:cNvPicPr>
          <p:nvPr/>
        </p:nvPicPr>
        <p:blipFill>
          <a:blip r:embed="rId3"/>
          <a:stretch>
            <a:fillRect/>
          </a:stretch>
        </p:blipFill>
        <p:spPr>
          <a:xfrm>
            <a:off x="7512481" y="1582208"/>
            <a:ext cx="2981987" cy="463864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82632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811185" y="621971"/>
            <a:ext cx="7599718" cy="3118755"/>
          </a:xfrm>
        </p:spPr>
        <p:txBody>
          <a:bodyPr anchor="b"/>
          <a:lstStyle/>
          <a:p>
            <a:r>
              <a:rPr lang="en-US" dirty="0"/>
              <a:t>Resources</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2B36450F-A8E5-8B7F-1C54-79C081010270}"/>
              </a:ext>
            </a:extLst>
          </p:cNvPr>
          <p:cNvSpPr>
            <a:spLocks noGrp="1"/>
          </p:cNvSpPr>
          <p:nvPr>
            <p:ph type="body" sz="quarter" idx="14"/>
          </p:nvPr>
        </p:nvSpPr>
        <p:spPr>
          <a:xfrm>
            <a:off x="580276" y="1935219"/>
            <a:ext cx="8064960" cy="4613363"/>
          </a:xfrm>
        </p:spPr>
        <p:txBody>
          <a:bodyPr/>
          <a:lstStyle/>
          <a:p>
            <a:r>
              <a:rPr lang="en-US" dirty="0"/>
              <a:t>Internal 5Cs</a:t>
            </a:r>
          </a:p>
          <a:p>
            <a:r>
              <a:rPr lang="en-US" sz="1600" dirty="0"/>
              <a:t>Capacity    Coping Skills    Community    Connections    Communication</a:t>
            </a:r>
          </a:p>
          <a:p>
            <a:endParaRPr lang="en-US" sz="1600" dirty="0"/>
          </a:p>
          <a:p>
            <a:r>
              <a:rPr lang="en-US" dirty="0"/>
              <a:t>External</a:t>
            </a:r>
          </a:p>
          <a:p>
            <a:pPr marL="342900" indent="-342900">
              <a:buFont typeface="Arial" panose="020B0604020202020204" pitchFamily="34" charset="0"/>
              <a:buChar char="•"/>
            </a:pPr>
            <a:r>
              <a:rPr lang="en-US" sz="1600" dirty="0"/>
              <a:t> 9-1-1</a:t>
            </a:r>
          </a:p>
          <a:p>
            <a:pPr marL="342900" indent="-342900">
              <a:buFont typeface="Arial" panose="020B0604020202020204" pitchFamily="34" charset="0"/>
              <a:buChar char="•"/>
            </a:pPr>
            <a:r>
              <a:rPr lang="en-US" sz="1600" dirty="0"/>
              <a:t>Non-Emergent 24 Hour Hotlines</a:t>
            </a:r>
          </a:p>
          <a:p>
            <a:pPr marL="800100" lvl="1" indent="-342900">
              <a:buFont typeface="Arial" panose="020B0604020202020204" pitchFamily="34" charset="0"/>
              <a:buChar char="•"/>
            </a:pPr>
            <a:r>
              <a:rPr lang="en-US" dirty="0"/>
              <a:t>Paragon On-Call Therapist  303-953-0117</a:t>
            </a:r>
          </a:p>
          <a:p>
            <a:pPr marL="800100" lvl="1" indent="-342900">
              <a:buFont typeface="Arial" panose="020B0604020202020204" pitchFamily="34" charset="0"/>
              <a:buChar char="•"/>
            </a:pPr>
            <a:r>
              <a:rPr lang="en-US" dirty="0"/>
              <a:t>Colorado Crisis Services  844-493-8255</a:t>
            </a:r>
          </a:p>
          <a:p>
            <a:pPr marL="800100" lvl="1" indent="-342900">
              <a:buFont typeface="Arial" panose="020B0604020202020204" pitchFamily="34" charset="0"/>
              <a:buChar char="•"/>
            </a:pPr>
            <a:r>
              <a:rPr lang="en-US" dirty="0"/>
              <a:t>National Domestic Violence Hotline  800-799-7233</a:t>
            </a:r>
          </a:p>
          <a:p>
            <a:pPr marL="342900" indent="-342900">
              <a:buFont typeface="Arial" panose="020B0604020202020204" pitchFamily="34" charset="0"/>
              <a:buChar char="•"/>
            </a:pPr>
            <a:r>
              <a:rPr lang="en-US" sz="1600" dirty="0"/>
              <a:t>Local Shelters</a:t>
            </a:r>
          </a:p>
          <a:p>
            <a:pPr marL="800100" lvl="1" indent="-342900">
              <a:buFont typeface="Arial" panose="020B0604020202020204" pitchFamily="34" charset="0"/>
              <a:buChar char="•"/>
            </a:pPr>
            <a:r>
              <a:rPr lang="en-US" dirty="0"/>
              <a:t>Peace Works 303-838-7176</a:t>
            </a:r>
          </a:p>
          <a:p>
            <a:pPr marL="1485900" lvl="2" indent="-342900"/>
            <a:r>
              <a:rPr lang="en-US" dirty="0"/>
              <a:t>info@peaceworksinc.co</a:t>
            </a:r>
          </a:p>
          <a:p>
            <a:pPr marL="1485900" lvl="2" indent="-342900"/>
            <a:r>
              <a:rPr lang="en-US" dirty="0"/>
              <a:t>24/7 </a:t>
            </a:r>
            <a:r>
              <a:rPr lang="en-US" dirty="0" err="1"/>
              <a:t>Safeline</a:t>
            </a:r>
            <a:r>
              <a:rPr lang="en-US" dirty="0"/>
              <a:t>: 303-838-8181</a:t>
            </a:r>
          </a:p>
          <a:p>
            <a:endParaRPr lang="en-US" dirty="0"/>
          </a:p>
          <a:p>
            <a:endParaRPr lang="en-US" dirty="0"/>
          </a:p>
        </p:txBody>
      </p:sp>
    </p:spTree>
    <p:extLst>
      <p:ext uri="{BB962C8B-B14F-4D97-AF65-F5344CB8AC3E}">
        <p14:creationId xmlns:p14="http://schemas.microsoft.com/office/powerpoint/2010/main" val="4167072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504EE-BEFF-C73E-DB63-324563AC4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4143AA-66F4-41E8-D6AC-01656739F0EC}"/>
              </a:ext>
            </a:extLst>
          </p:cNvPr>
          <p:cNvSpPr>
            <a:spLocks noGrp="1"/>
          </p:cNvSpPr>
          <p:nvPr>
            <p:ph type="title"/>
          </p:nvPr>
        </p:nvSpPr>
        <p:spPr>
          <a:xfrm>
            <a:off x="1115984" y="1903303"/>
            <a:ext cx="6614851" cy="3051393"/>
          </a:xfrm>
        </p:spPr>
        <p:txBody>
          <a:bodyPr anchor="b"/>
          <a:lstStyle/>
          <a:p>
            <a:r>
              <a:rPr lang="en-US" dirty="0"/>
              <a:t>Scenario &amp; Demonstration II</a:t>
            </a:r>
          </a:p>
        </p:txBody>
      </p:sp>
      <p:sp>
        <p:nvSpPr>
          <p:cNvPr id="6" name="Picture Placeholder 5">
            <a:extLst>
              <a:ext uri="{FF2B5EF4-FFF2-40B4-BE49-F238E27FC236}">
                <a16:creationId xmlns:a16="http://schemas.microsoft.com/office/drawing/2014/main" id="{4E702469-38AE-C679-628E-E6FE78E82820}"/>
              </a:ext>
            </a:extLst>
          </p:cNvPr>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2164072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62D7-27D2-94DC-1264-B79226686001}"/>
              </a:ext>
            </a:extLst>
          </p:cNvPr>
          <p:cNvSpPr>
            <a:spLocks noGrp="1"/>
          </p:cNvSpPr>
          <p:nvPr>
            <p:ph type="title"/>
          </p:nvPr>
        </p:nvSpPr>
        <p:spPr>
          <a:xfrm>
            <a:off x="810133" y="568210"/>
            <a:ext cx="10571734" cy="1195935"/>
          </a:xfrm>
        </p:spPr>
        <p:txBody>
          <a:bodyPr/>
          <a:lstStyle/>
          <a:p>
            <a:pPr algn="ctr">
              <a:lnSpc>
                <a:spcPct val="100000"/>
              </a:lnSpc>
            </a:pPr>
            <a:r>
              <a:rPr lang="en-US" dirty="0"/>
              <a:t>Safety Planning - 5cs</a:t>
            </a:r>
            <a:br>
              <a:rPr lang="en-US" dirty="0">
                <a:solidFill>
                  <a:srgbClr val="DFE1EF"/>
                </a:solidFill>
              </a:rPr>
            </a:br>
            <a:r>
              <a:rPr lang="en-US" sz="1600" dirty="0">
                <a:solidFill>
                  <a:srgbClr val="DFE1EF"/>
                </a:solidFill>
              </a:rPr>
              <a:t>Capacity    Coping Skills    Community    Connections    Communication</a:t>
            </a:r>
            <a:br>
              <a:rPr lang="en-US" sz="4000" dirty="0">
                <a:solidFill>
                  <a:srgbClr val="DFE1EF"/>
                </a:solidFill>
              </a:rPr>
            </a:br>
            <a:r>
              <a:rPr lang="en-US" dirty="0"/>
              <a:t> </a:t>
            </a:r>
          </a:p>
        </p:txBody>
      </p:sp>
      <p:sp>
        <p:nvSpPr>
          <p:cNvPr id="6" name="Content Placeholder 5">
            <a:extLst>
              <a:ext uri="{FF2B5EF4-FFF2-40B4-BE49-F238E27FC236}">
                <a16:creationId xmlns:a16="http://schemas.microsoft.com/office/drawing/2014/main" id="{3AB3DD2D-8ABB-CC0C-B514-D3F23CFAF4E2}"/>
              </a:ext>
            </a:extLst>
          </p:cNvPr>
          <p:cNvSpPr>
            <a:spLocks noGrp="1"/>
          </p:cNvSpPr>
          <p:nvPr>
            <p:ph sz="quarter" idx="28"/>
          </p:nvPr>
        </p:nvSpPr>
        <p:spPr>
          <a:xfrm>
            <a:off x="2978727" y="2057112"/>
            <a:ext cx="9093200" cy="4339070"/>
          </a:xfrm>
        </p:spPr>
        <p:txBody>
          <a:bodyPr/>
          <a:lstStyle/>
          <a:p>
            <a:r>
              <a:rPr lang="en-US" sz="1800" b="1" u="sng" dirty="0">
                <a:solidFill>
                  <a:srgbClr val="DFE1EF"/>
                </a:solidFill>
              </a:rPr>
              <a:t>Capacity</a:t>
            </a:r>
            <a:r>
              <a:rPr lang="en-US" sz="1800" dirty="0">
                <a:solidFill>
                  <a:srgbClr val="DFE1EF"/>
                </a:solidFill>
              </a:rPr>
              <a:t>- know your ability and inability</a:t>
            </a:r>
          </a:p>
          <a:p>
            <a:endParaRPr lang="en-US" dirty="0">
              <a:solidFill>
                <a:srgbClr val="DFE1EF"/>
              </a:solidFill>
            </a:endParaRPr>
          </a:p>
          <a:p>
            <a:r>
              <a:rPr lang="en-US" b="1" u="sng" dirty="0">
                <a:solidFill>
                  <a:srgbClr val="DFE1EF"/>
                </a:solidFill>
              </a:rPr>
              <a:t>Coping Skills</a:t>
            </a:r>
            <a:r>
              <a:rPr lang="en-US" dirty="0">
                <a:solidFill>
                  <a:srgbClr val="DFE1EF"/>
                </a:solidFill>
              </a:rPr>
              <a:t>- 2 minutes a day can increase the mind/body presence </a:t>
            </a:r>
          </a:p>
          <a:p>
            <a:endParaRPr lang="en-US" dirty="0">
              <a:solidFill>
                <a:srgbClr val="DFE1EF"/>
              </a:solidFill>
            </a:endParaRPr>
          </a:p>
          <a:p>
            <a:r>
              <a:rPr lang="en-US" b="1" u="sng" dirty="0">
                <a:solidFill>
                  <a:srgbClr val="DFE1EF"/>
                </a:solidFill>
              </a:rPr>
              <a:t>Community</a:t>
            </a:r>
            <a:r>
              <a:rPr lang="en-US" dirty="0">
                <a:solidFill>
                  <a:srgbClr val="DFE1EF"/>
                </a:solidFill>
              </a:rPr>
              <a:t>- who are your safe places and confidants </a:t>
            </a:r>
          </a:p>
          <a:p>
            <a:endParaRPr lang="en-US" dirty="0">
              <a:solidFill>
                <a:srgbClr val="DFE1EF"/>
              </a:solidFill>
            </a:endParaRPr>
          </a:p>
          <a:p>
            <a:r>
              <a:rPr lang="en-US" b="1" u="sng" dirty="0">
                <a:solidFill>
                  <a:srgbClr val="DFE1EF"/>
                </a:solidFill>
              </a:rPr>
              <a:t>Connections</a:t>
            </a:r>
            <a:r>
              <a:rPr lang="en-US" dirty="0">
                <a:solidFill>
                  <a:srgbClr val="DFE1EF"/>
                </a:solidFill>
              </a:rPr>
              <a:t>- know your connections and safety plan </a:t>
            </a:r>
          </a:p>
          <a:p>
            <a:endParaRPr lang="en-US" dirty="0">
              <a:solidFill>
                <a:srgbClr val="DFE1EF"/>
              </a:solidFill>
            </a:endParaRPr>
          </a:p>
          <a:p>
            <a:r>
              <a:rPr lang="en-US" b="1" u="sng" dirty="0">
                <a:solidFill>
                  <a:srgbClr val="DFE1EF"/>
                </a:solidFill>
              </a:rPr>
              <a:t>Communication</a:t>
            </a:r>
            <a:r>
              <a:rPr lang="en-US" dirty="0">
                <a:solidFill>
                  <a:srgbClr val="DFE1EF"/>
                </a:solidFill>
              </a:rPr>
              <a:t>- surrounding ourselves with safe individuals and normalize talking about violence and safety</a:t>
            </a:r>
            <a:endParaRPr lang="en-US" dirty="0"/>
          </a:p>
        </p:txBody>
      </p:sp>
    </p:spTree>
    <p:extLst>
      <p:ext uri="{BB962C8B-B14F-4D97-AF65-F5344CB8AC3E}">
        <p14:creationId xmlns:p14="http://schemas.microsoft.com/office/powerpoint/2010/main" val="4130254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4C740-D370-2851-43AA-02CE924A6A4B}"/>
              </a:ext>
            </a:extLst>
          </p:cNvPr>
          <p:cNvSpPr>
            <a:spLocks noGrp="1"/>
          </p:cNvSpPr>
          <p:nvPr>
            <p:ph type="title"/>
          </p:nvPr>
        </p:nvSpPr>
        <p:spPr/>
        <p:txBody>
          <a:bodyPr/>
          <a:lstStyle/>
          <a:p>
            <a:r>
              <a:rPr lang="en-US" dirty="0"/>
              <a:t>Recognize Red Flags</a:t>
            </a:r>
          </a:p>
        </p:txBody>
      </p:sp>
      <p:pic>
        <p:nvPicPr>
          <p:cNvPr id="2050" name="Picture 2">
            <a:extLst>
              <a:ext uri="{FF2B5EF4-FFF2-40B4-BE49-F238E27FC236}">
                <a16:creationId xmlns:a16="http://schemas.microsoft.com/office/drawing/2014/main" id="{D6D872AE-76A0-DEA3-70E7-297416294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654" y="1459346"/>
            <a:ext cx="8790090" cy="4944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653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5A7019F-FB8F-0842-186B-1C366F527A19}"/>
              </a:ext>
            </a:extLst>
          </p:cNvPr>
          <p:cNvSpPr>
            <a:spLocks noGrp="1"/>
          </p:cNvSpPr>
          <p:nvPr>
            <p:ph type="title"/>
          </p:nvPr>
        </p:nvSpPr>
        <p:spPr>
          <a:xfrm>
            <a:off x="692729" y="280227"/>
            <a:ext cx="8951651" cy="1828800"/>
          </a:xfrm>
        </p:spPr>
        <p:txBody>
          <a:bodyPr/>
          <a:lstStyle/>
          <a:p>
            <a:r>
              <a:rPr lang="en-US" u="sng" dirty="0"/>
              <a:t>MAKE and BE the Change</a:t>
            </a:r>
          </a:p>
        </p:txBody>
      </p:sp>
      <p:sp>
        <p:nvSpPr>
          <p:cNvPr id="9" name="TextBox 8">
            <a:extLst>
              <a:ext uri="{FF2B5EF4-FFF2-40B4-BE49-F238E27FC236}">
                <a16:creationId xmlns:a16="http://schemas.microsoft.com/office/drawing/2014/main" id="{8C250C09-8B64-E002-E856-1ECC072DA4CE}"/>
              </a:ext>
            </a:extLst>
          </p:cNvPr>
          <p:cNvSpPr txBox="1"/>
          <p:nvPr/>
        </p:nvSpPr>
        <p:spPr>
          <a:xfrm>
            <a:off x="692729" y="1126836"/>
            <a:ext cx="8248072" cy="6073458"/>
          </a:xfrm>
          <a:prstGeom prst="rect">
            <a:avLst/>
          </a:prstGeom>
          <a:noFill/>
        </p:spPr>
        <p:txBody>
          <a:bodyPr wrap="square" rtlCol="0">
            <a:spAutoFit/>
          </a:bodyPr>
          <a:lstStyle/>
          <a:p>
            <a:pPr algn="l" fontAlgn="ctr">
              <a:spcBef>
                <a:spcPts val="1500"/>
              </a:spcBef>
              <a:spcAft>
                <a:spcPts val="750"/>
              </a:spcAft>
            </a:pPr>
            <a:r>
              <a:rPr lang="en-US" b="1" i="0" u="sng" dirty="0">
                <a:solidFill>
                  <a:schemeClr val="bg1"/>
                </a:solidFill>
                <a:effectLst/>
                <a:latin typeface="Google Sans"/>
              </a:rPr>
              <a:t>#MeToo movement </a:t>
            </a:r>
          </a:p>
          <a:p>
            <a:pPr algn="l">
              <a:spcBef>
                <a:spcPts val="750"/>
              </a:spcBef>
              <a:spcAft>
                <a:spcPts val="600"/>
              </a:spcAft>
              <a:buFont typeface="Arial" panose="020B0604020202020204" pitchFamily="34" charset="0"/>
              <a:buChar char="•"/>
            </a:pPr>
            <a:r>
              <a:rPr lang="en-US" b="0" i="0" dirty="0" err="1">
                <a:solidFill>
                  <a:schemeClr val="bg1"/>
                </a:solidFill>
                <a:effectLst/>
                <a:latin typeface="Google Sans"/>
              </a:rPr>
              <a:t>Tarana</a:t>
            </a:r>
            <a:r>
              <a:rPr lang="en-US" b="0" i="0" dirty="0">
                <a:solidFill>
                  <a:schemeClr val="bg1"/>
                </a:solidFill>
                <a:effectLst/>
                <a:latin typeface="Google Sans"/>
              </a:rPr>
              <a:t> Burke founded the #MeToo movement in 2006 to support survivors of sexual violence.</a:t>
            </a:r>
          </a:p>
          <a:p>
            <a:pPr algn="l">
              <a:spcBef>
                <a:spcPts val="1500"/>
              </a:spcBef>
              <a:spcAft>
                <a:spcPts val="750"/>
              </a:spcAft>
            </a:pPr>
            <a:r>
              <a:rPr lang="en-US" b="1" i="0" u="sng" dirty="0">
                <a:solidFill>
                  <a:schemeClr val="bg1"/>
                </a:solidFill>
                <a:effectLst/>
                <a:latin typeface="Google Sans"/>
              </a:rPr>
              <a:t>Increased awareness</a:t>
            </a:r>
          </a:p>
          <a:p>
            <a:pPr algn="l" fontAlgn="ctr">
              <a:spcBef>
                <a:spcPts val="750"/>
              </a:spcBef>
              <a:spcAft>
                <a:spcPts val="600"/>
              </a:spcAft>
              <a:buFont typeface="Arial" panose="020B0604020202020204" pitchFamily="34" charset="0"/>
              <a:buChar char="•"/>
            </a:pPr>
            <a:r>
              <a:rPr lang="en-US" b="0" i="0" dirty="0">
                <a:solidFill>
                  <a:schemeClr val="bg1"/>
                </a:solidFill>
                <a:effectLst/>
                <a:latin typeface="Google Sans"/>
              </a:rPr>
              <a:t>The </a:t>
            </a:r>
            <a:r>
              <a:rPr lang="en-US" b="0" i="0" dirty="0" err="1">
                <a:solidFill>
                  <a:schemeClr val="bg1"/>
                </a:solidFill>
                <a:effectLst/>
                <a:latin typeface="Google Sans"/>
              </a:rPr>
              <a:t>UNiTE</a:t>
            </a:r>
            <a:r>
              <a:rPr lang="en-US" b="0" i="0" dirty="0">
                <a:solidFill>
                  <a:schemeClr val="bg1"/>
                </a:solidFill>
                <a:effectLst/>
                <a:latin typeface="Google Sans"/>
              </a:rPr>
              <a:t> campaign is a 16-day initiative that raises awareness about violence against women and girls. </a:t>
            </a:r>
          </a:p>
          <a:p>
            <a:pPr algn="l">
              <a:spcBef>
                <a:spcPts val="750"/>
              </a:spcBef>
              <a:spcAft>
                <a:spcPts val="1500"/>
              </a:spcAft>
              <a:buFont typeface="Arial" panose="020B0604020202020204" pitchFamily="34" charset="0"/>
              <a:buChar char="•"/>
            </a:pPr>
            <a:r>
              <a:rPr lang="en-US" b="0" i="0" dirty="0">
                <a:solidFill>
                  <a:schemeClr val="bg1"/>
                </a:solidFill>
                <a:effectLst/>
                <a:latin typeface="Google Sans"/>
              </a:rPr>
              <a:t>Equality Now works to increase awareness and draft laws that protect victims. </a:t>
            </a:r>
          </a:p>
          <a:p>
            <a:pPr algn="l">
              <a:spcBef>
                <a:spcPts val="1500"/>
              </a:spcBef>
              <a:spcAft>
                <a:spcPts val="750"/>
              </a:spcAft>
            </a:pPr>
            <a:r>
              <a:rPr lang="en-US" b="1" i="0" u="sng" dirty="0">
                <a:solidFill>
                  <a:schemeClr val="bg1"/>
                </a:solidFill>
                <a:effectLst/>
                <a:latin typeface="Google Sans"/>
              </a:rPr>
              <a:t>Other efforts</a:t>
            </a:r>
          </a:p>
          <a:p>
            <a:pPr algn="l" fontAlgn="ctr">
              <a:spcBef>
                <a:spcPts val="750"/>
              </a:spcBef>
              <a:spcAft>
                <a:spcPts val="600"/>
              </a:spcAft>
              <a:buFont typeface="Arial" panose="020B0604020202020204" pitchFamily="34" charset="0"/>
              <a:buChar char="•"/>
            </a:pPr>
            <a:r>
              <a:rPr lang="en-US" b="0" i="0" dirty="0">
                <a:solidFill>
                  <a:schemeClr val="bg1"/>
                </a:solidFill>
                <a:effectLst/>
                <a:latin typeface="Google Sans"/>
              </a:rPr>
              <a:t>Investing in women's education and empowerment can help build more resilient communities. </a:t>
            </a:r>
          </a:p>
          <a:p>
            <a:pPr algn="l" fontAlgn="ctr">
              <a:spcBef>
                <a:spcPts val="750"/>
              </a:spcBef>
              <a:spcAft>
                <a:spcPts val="600"/>
              </a:spcAft>
              <a:buFont typeface="Arial" panose="020B0604020202020204" pitchFamily="34" charset="0"/>
              <a:buChar char="•"/>
            </a:pPr>
            <a:r>
              <a:rPr lang="en-US" b="0" i="0" dirty="0">
                <a:solidFill>
                  <a:schemeClr val="bg1"/>
                </a:solidFill>
                <a:effectLst/>
                <a:latin typeface="Google Sans"/>
              </a:rPr>
              <a:t>Holding perpetrators accountable can help end violence against women. </a:t>
            </a:r>
          </a:p>
          <a:p>
            <a:pPr algn="l">
              <a:spcBef>
                <a:spcPts val="750"/>
              </a:spcBef>
              <a:spcAft>
                <a:spcPts val="1500"/>
              </a:spcAft>
              <a:buFont typeface="Arial" panose="020B0604020202020204" pitchFamily="34" charset="0"/>
              <a:buChar char="•"/>
            </a:pPr>
            <a:r>
              <a:rPr lang="en-US" b="0" i="0" dirty="0">
                <a:solidFill>
                  <a:schemeClr val="bg1"/>
                </a:solidFill>
                <a:effectLst/>
                <a:latin typeface="Google Sans"/>
              </a:rPr>
              <a:t>Increasing funding to women's rights movements can help end violence against women. </a:t>
            </a:r>
          </a:p>
          <a:p>
            <a:pPr algn="l">
              <a:spcBef>
                <a:spcPts val="750"/>
              </a:spcBef>
              <a:spcAft>
                <a:spcPts val="600"/>
              </a:spcAft>
            </a:pPr>
            <a:endParaRPr lang="en-US" b="0" i="0" dirty="0">
              <a:solidFill>
                <a:schemeClr val="bg1"/>
              </a:solidFill>
              <a:effectLst/>
              <a:latin typeface="Google Sans"/>
            </a:endParaRPr>
          </a:p>
        </p:txBody>
      </p:sp>
    </p:spTree>
    <p:extLst>
      <p:ext uri="{BB962C8B-B14F-4D97-AF65-F5344CB8AC3E}">
        <p14:creationId xmlns:p14="http://schemas.microsoft.com/office/powerpoint/2010/main" val="606303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02484-D2AF-2512-E621-49F4401D90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5D8B7-17EB-D531-6939-0F2BC50124B8}"/>
              </a:ext>
            </a:extLst>
          </p:cNvPr>
          <p:cNvSpPr>
            <a:spLocks noGrp="1"/>
          </p:cNvSpPr>
          <p:nvPr>
            <p:ph type="title"/>
          </p:nvPr>
        </p:nvSpPr>
        <p:spPr>
          <a:xfrm>
            <a:off x="811185" y="621971"/>
            <a:ext cx="7599718" cy="3118755"/>
          </a:xfrm>
        </p:spPr>
        <p:txBody>
          <a:bodyPr anchor="b"/>
          <a:lstStyle/>
          <a:p>
            <a:r>
              <a:rPr lang="en-US" dirty="0"/>
              <a:t>Resources</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1C8C2F6C-D0CE-F5CC-6F90-F1CC37FF14D8}"/>
              </a:ext>
            </a:extLst>
          </p:cNvPr>
          <p:cNvSpPr>
            <a:spLocks noGrp="1"/>
          </p:cNvSpPr>
          <p:nvPr>
            <p:ph type="body" sz="quarter" idx="14"/>
          </p:nvPr>
        </p:nvSpPr>
        <p:spPr>
          <a:xfrm>
            <a:off x="691113" y="1622666"/>
            <a:ext cx="8064960" cy="4972098"/>
          </a:xfrm>
        </p:spPr>
        <p:txBody>
          <a:bodyPr/>
          <a:lstStyle/>
          <a:p>
            <a:r>
              <a:rPr lang="en-US" dirty="0"/>
              <a:t>Internal 5Cs</a:t>
            </a:r>
          </a:p>
          <a:p>
            <a:r>
              <a:rPr lang="en-US" sz="1600" dirty="0"/>
              <a:t>Capacity    Coping Skills    Community    Connections    Communication</a:t>
            </a:r>
          </a:p>
          <a:p>
            <a:endParaRPr lang="en-US" sz="1600" dirty="0"/>
          </a:p>
          <a:p>
            <a:r>
              <a:rPr lang="en-US" dirty="0"/>
              <a:t>External</a:t>
            </a:r>
          </a:p>
          <a:p>
            <a:pPr marL="342900" indent="-342900">
              <a:buFont typeface="Arial" panose="020B0604020202020204" pitchFamily="34" charset="0"/>
              <a:buChar char="•"/>
            </a:pPr>
            <a:r>
              <a:rPr lang="en-US" sz="1600" dirty="0"/>
              <a:t> 9-1-1</a:t>
            </a:r>
          </a:p>
          <a:p>
            <a:pPr marL="342900" indent="-342900">
              <a:buFont typeface="Arial" panose="020B0604020202020204" pitchFamily="34" charset="0"/>
              <a:buChar char="•"/>
            </a:pPr>
            <a:r>
              <a:rPr lang="en-US" sz="1600" dirty="0"/>
              <a:t>Non-Emergent 24 Hour Hotlines</a:t>
            </a:r>
          </a:p>
          <a:p>
            <a:pPr marL="800100" lvl="1" indent="-342900">
              <a:buFont typeface="Arial" panose="020B0604020202020204" pitchFamily="34" charset="0"/>
              <a:buChar char="•"/>
            </a:pPr>
            <a:r>
              <a:rPr lang="en-US" dirty="0"/>
              <a:t>Paragon On-Call Therapist  303-953-0117</a:t>
            </a:r>
          </a:p>
          <a:p>
            <a:pPr marL="800100" lvl="1" indent="-342900">
              <a:buFont typeface="Arial" panose="020B0604020202020204" pitchFamily="34" charset="0"/>
              <a:buChar char="•"/>
            </a:pPr>
            <a:r>
              <a:rPr lang="en-US" dirty="0"/>
              <a:t>Colorado Crisis Services  844-493-8255</a:t>
            </a:r>
          </a:p>
          <a:p>
            <a:pPr marL="800100" lvl="1" indent="-342900">
              <a:buFont typeface="Arial" panose="020B0604020202020204" pitchFamily="34" charset="0"/>
              <a:buChar char="•"/>
            </a:pPr>
            <a:r>
              <a:rPr lang="en-US" dirty="0"/>
              <a:t>National Domestic Violence Hotline  800-799-7233</a:t>
            </a:r>
          </a:p>
          <a:p>
            <a:pPr marL="342900" indent="-342900">
              <a:buFont typeface="Arial" panose="020B0604020202020204" pitchFamily="34" charset="0"/>
              <a:buChar char="•"/>
            </a:pPr>
            <a:r>
              <a:rPr lang="en-US" sz="1600" dirty="0"/>
              <a:t>Local Shelters</a:t>
            </a:r>
          </a:p>
          <a:p>
            <a:pPr marL="800100" lvl="1" indent="-342900">
              <a:buFont typeface="Arial" panose="020B0604020202020204" pitchFamily="34" charset="0"/>
              <a:buChar char="•"/>
            </a:pPr>
            <a:r>
              <a:rPr lang="en-US" dirty="0"/>
              <a:t>Peace Works 303-838-7176</a:t>
            </a:r>
          </a:p>
          <a:p>
            <a:pPr marL="1485900" lvl="2" indent="-342900"/>
            <a:r>
              <a:rPr lang="en-US" dirty="0"/>
              <a:t>info@peaceworksinc.co</a:t>
            </a:r>
          </a:p>
          <a:p>
            <a:pPr marL="1485900" lvl="2" indent="-342900"/>
            <a:r>
              <a:rPr lang="en-US" dirty="0"/>
              <a:t>24/7 </a:t>
            </a:r>
            <a:r>
              <a:rPr lang="en-US" dirty="0" err="1"/>
              <a:t>Safeline</a:t>
            </a:r>
            <a:r>
              <a:rPr lang="en-US" dirty="0"/>
              <a:t>: 303-838-8181</a:t>
            </a:r>
          </a:p>
          <a:p>
            <a:pPr marL="342900" indent="-342900"/>
            <a:r>
              <a:rPr lang="en-US" dirty="0"/>
              <a:t>- </a:t>
            </a:r>
            <a:r>
              <a:rPr lang="en-US" sz="1800" dirty="0"/>
              <a:t>https://www.wildernesstowild.com/is-it-abuse</a:t>
            </a:r>
          </a:p>
          <a:p>
            <a:endParaRPr lang="en-US" dirty="0"/>
          </a:p>
          <a:p>
            <a:endParaRPr lang="en-US" dirty="0"/>
          </a:p>
        </p:txBody>
      </p:sp>
    </p:spTree>
    <p:extLst>
      <p:ext uri="{BB962C8B-B14F-4D97-AF65-F5344CB8AC3E}">
        <p14:creationId xmlns:p14="http://schemas.microsoft.com/office/powerpoint/2010/main" val="1596001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78CA1-EAF6-84E4-811A-447BDB5CEDBA}"/>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434933D-3AE6-2288-8A8E-643FD2582383}"/>
              </a:ext>
            </a:extLst>
          </p:cNvPr>
          <p:cNvSpPr>
            <a:spLocks noGrp="1"/>
          </p:cNvSpPr>
          <p:nvPr>
            <p:ph type="ctrTitle"/>
          </p:nvPr>
        </p:nvSpPr>
        <p:spPr>
          <a:xfrm>
            <a:off x="515621" y="926684"/>
            <a:ext cx="10002589" cy="3657600"/>
          </a:xfrm>
        </p:spPr>
        <p:txBody>
          <a:bodyPr/>
          <a:lstStyle/>
          <a:p>
            <a:pPr algn="ctr"/>
            <a:r>
              <a:rPr lang="en-US" u="sng" dirty="0"/>
              <a:t>Coping Skill</a:t>
            </a:r>
            <a:br>
              <a:rPr lang="en-US" dirty="0"/>
            </a:br>
            <a:br>
              <a:rPr lang="en-US" dirty="0">
                <a:latin typeface="Amasis MT Pro Light" panose="02040304050005020304" pitchFamily="18" charset="0"/>
              </a:rPr>
            </a:br>
            <a:r>
              <a:rPr lang="en-US" sz="2000" dirty="0">
                <a:latin typeface="Amasis MT Pro Light" panose="02040304050005020304" pitchFamily="18" charset="0"/>
              </a:rPr>
              <a:t>Join us for continued coping skill building or participate in the 3</a:t>
            </a:r>
            <a:r>
              <a:rPr lang="en-US" sz="2000" baseline="30000" dirty="0">
                <a:latin typeface="Amasis MT Pro Light" panose="02040304050005020304" pitchFamily="18" charset="0"/>
              </a:rPr>
              <a:t>rd</a:t>
            </a:r>
            <a:r>
              <a:rPr lang="en-US" sz="2000" dirty="0">
                <a:latin typeface="Amasis MT Pro Light" panose="02040304050005020304" pitchFamily="18" charset="0"/>
              </a:rPr>
              <a:t> Demonstration</a:t>
            </a:r>
          </a:p>
        </p:txBody>
      </p:sp>
    </p:spTree>
    <p:extLst>
      <p:ext uri="{BB962C8B-B14F-4D97-AF65-F5344CB8AC3E}">
        <p14:creationId xmlns:p14="http://schemas.microsoft.com/office/powerpoint/2010/main" val="553497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0BD56-68B0-BB2D-634F-6B3B89ECF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9B125-104C-A0ED-89D2-D186F5C787D4}"/>
              </a:ext>
            </a:extLst>
          </p:cNvPr>
          <p:cNvSpPr>
            <a:spLocks noGrp="1"/>
          </p:cNvSpPr>
          <p:nvPr>
            <p:ph type="title"/>
          </p:nvPr>
        </p:nvSpPr>
        <p:spPr>
          <a:xfrm>
            <a:off x="791330" y="1970481"/>
            <a:ext cx="6854998" cy="3051393"/>
          </a:xfrm>
        </p:spPr>
        <p:txBody>
          <a:bodyPr anchor="b"/>
          <a:lstStyle/>
          <a:p>
            <a:r>
              <a:rPr lang="en-US" dirty="0"/>
              <a:t>Scenario &amp; Demonstration III</a:t>
            </a:r>
          </a:p>
        </p:txBody>
      </p:sp>
      <p:sp>
        <p:nvSpPr>
          <p:cNvPr id="6" name="Picture Placeholder 5">
            <a:extLst>
              <a:ext uri="{FF2B5EF4-FFF2-40B4-BE49-F238E27FC236}">
                <a16:creationId xmlns:a16="http://schemas.microsoft.com/office/drawing/2014/main" id="{EE842A88-B9ED-2871-FA49-73CB433C8046}"/>
              </a:ext>
            </a:extLst>
          </p:cNvPr>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1143068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ABBA-2E6D-E7DD-AC67-58D1FCB3F346}"/>
              </a:ext>
            </a:extLst>
          </p:cNvPr>
          <p:cNvSpPr>
            <a:spLocks noGrp="1"/>
          </p:cNvSpPr>
          <p:nvPr>
            <p:ph type="title"/>
          </p:nvPr>
        </p:nvSpPr>
        <p:spPr>
          <a:xfrm>
            <a:off x="810330" y="270991"/>
            <a:ext cx="6275416" cy="1828800"/>
          </a:xfrm>
        </p:spPr>
        <p:txBody>
          <a:bodyPr anchor="t">
            <a:normAutofit/>
          </a:bodyPr>
          <a:lstStyle/>
          <a:p>
            <a:pPr algn="ctr"/>
            <a:r>
              <a:rPr lang="en-US" u="sng" dirty="0"/>
              <a:t>Agenda</a:t>
            </a:r>
          </a:p>
        </p:txBody>
      </p:sp>
      <p:sp>
        <p:nvSpPr>
          <p:cNvPr id="5" name="Text Placeholder 4">
            <a:extLst>
              <a:ext uri="{FF2B5EF4-FFF2-40B4-BE49-F238E27FC236}">
                <a16:creationId xmlns:a16="http://schemas.microsoft.com/office/drawing/2014/main" id="{59401105-5841-28D0-D6C0-3E1A46648BFE}"/>
              </a:ext>
            </a:extLst>
          </p:cNvPr>
          <p:cNvSpPr>
            <a:spLocks noGrp="1"/>
          </p:cNvSpPr>
          <p:nvPr>
            <p:ph sz="quarter" idx="18"/>
          </p:nvPr>
        </p:nvSpPr>
        <p:spPr>
          <a:xfrm>
            <a:off x="1124367" y="979053"/>
            <a:ext cx="6275387" cy="5357091"/>
          </a:xfrm>
        </p:spPr>
        <p:txBody>
          <a:bodyPr>
            <a:normAutofit fontScale="62500" lnSpcReduction="20000"/>
          </a:bodyPr>
          <a:lstStyle/>
          <a:p>
            <a:r>
              <a:rPr lang="en-US" sz="2100" b="1" dirty="0"/>
              <a:t>1. Introductions </a:t>
            </a:r>
          </a:p>
          <a:p>
            <a:r>
              <a:rPr lang="en-US" sz="1500" dirty="0"/>
              <a:t>- Identifying Your Purpose</a:t>
            </a:r>
          </a:p>
          <a:p>
            <a:r>
              <a:rPr lang="en-US" sz="1500" dirty="0"/>
              <a:t>- Our Brains During Trauma</a:t>
            </a:r>
          </a:p>
          <a:p>
            <a:endParaRPr lang="en-US" sz="2100" dirty="0"/>
          </a:p>
          <a:p>
            <a:r>
              <a:rPr lang="en-US" sz="2100" b="1" dirty="0"/>
              <a:t>2. Demonstration I</a:t>
            </a:r>
            <a:endParaRPr lang="en-US" sz="1400" b="1" dirty="0"/>
          </a:p>
          <a:p>
            <a:endParaRPr lang="en-US" sz="2100" dirty="0"/>
          </a:p>
          <a:p>
            <a:r>
              <a:rPr lang="en-US" sz="2100" b="1" dirty="0"/>
              <a:t>3. Our Brains After Trauma </a:t>
            </a:r>
          </a:p>
          <a:p>
            <a:r>
              <a:rPr lang="en-US" sz="1500" dirty="0"/>
              <a:t>- What to Do After Trauma</a:t>
            </a:r>
          </a:p>
          <a:p>
            <a:endParaRPr lang="en-US" sz="2100" dirty="0"/>
          </a:p>
          <a:p>
            <a:r>
              <a:rPr lang="en-US" sz="2100" b="1" dirty="0"/>
              <a:t>4. Demonstration II </a:t>
            </a:r>
            <a:endParaRPr lang="en-US" sz="1400" b="1" dirty="0"/>
          </a:p>
          <a:p>
            <a:endParaRPr lang="en-US" sz="2100" b="1" dirty="0"/>
          </a:p>
          <a:p>
            <a:r>
              <a:rPr lang="en-US" sz="2100" b="1" dirty="0"/>
              <a:t>5. Safety Planning </a:t>
            </a:r>
          </a:p>
          <a:p>
            <a:r>
              <a:rPr lang="en-US" sz="1400" dirty="0"/>
              <a:t>- Internal &amp; External Planning </a:t>
            </a:r>
            <a:endParaRPr lang="en-US" sz="1400" b="1" dirty="0"/>
          </a:p>
          <a:p>
            <a:r>
              <a:rPr lang="en-US" sz="1400" dirty="0"/>
              <a:t>- Red Flags</a:t>
            </a:r>
          </a:p>
          <a:p>
            <a:r>
              <a:rPr lang="en-US" sz="1400" dirty="0"/>
              <a:t>- Internal &amp; External Crisis Resources </a:t>
            </a:r>
          </a:p>
          <a:p>
            <a:pPr marL="285750" indent="-285750">
              <a:buFontTx/>
              <a:buChar char="-"/>
            </a:pPr>
            <a:endParaRPr lang="en-US" sz="1500" dirty="0"/>
          </a:p>
          <a:p>
            <a:r>
              <a:rPr lang="en-US" sz="2100" b="1" dirty="0"/>
              <a:t>6. Demonstration III/Coping Skills/Inquire </a:t>
            </a:r>
            <a:endParaRPr lang="en-US" sz="1300" b="1" dirty="0"/>
          </a:p>
          <a:p>
            <a:endParaRPr lang="en-US" sz="1500" dirty="0">
              <a:solidFill>
                <a:schemeClr val="tx1"/>
              </a:solidFill>
              <a:highlight>
                <a:srgbClr val="FFFF00"/>
              </a:highlight>
            </a:endParaRPr>
          </a:p>
          <a:p>
            <a:pPr algn="ctr"/>
            <a:r>
              <a:rPr lang="en-US" sz="2300" i="1" dirty="0"/>
              <a:t>Please participate at your comfort level, </a:t>
            </a:r>
            <a:r>
              <a:rPr lang="en-US" sz="2300" i="1" u="sng" dirty="0"/>
              <a:t>education and/or demonstrations</a:t>
            </a:r>
            <a:r>
              <a:rPr lang="en-US" sz="2300" i="1" dirty="0"/>
              <a:t>, you are welcome to show up however you are in this moment!</a:t>
            </a:r>
          </a:p>
          <a:p>
            <a:endParaRPr lang="en-US" dirty="0"/>
          </a:p>
        </p:txBody>
      </p:sp>
    </p:spTree>
    <p:extLst>
      <p:ext uri="{BB962C8B-B14F-4D97-AF65-F5344CB8AC3E}">
        <p14:creationId xmlns:p14="http://schemas.microsoft.com/office/powerpoint/2010/main" val="4294866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1BB1A-F65B-0670-9806-6B7C783BA4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5D68B-4204-9E87-B13A-D25466CCFF96}"/>
              </a:ext>
            </a:extLst>
          </p:cNvPr>
          <p:cNvSpPr>
            <a:spLocks noGrp="1"/>
          </p:cNvSpPr>
          <p:nvPr>
            <p:ph type="title"/>
          </p:nvPr>
        </p:nvSpPr>
        <p:spPr>
          <a:xfrm>
            <a:off x="811185" y="621971"/>
            <a:ext cx="7599718" cy="3118755"/>
          </a:xfrm>
        </p:spPr>
        <p:txBody>
          <a:bodyPr anchor="b"/>
          <a:lstStyle/>
          <a:p>
            <a:r>
              <a:rPr lang="en-US" dirty="0"/>
              <a:t>Resources</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C9F62FCD-DFF1-62C2-9D10-AE5A87E2570E}"/>
              </a:ext>
            </a:extLst>
          </p:cNvPr>
          <p:cNvSpPr>
            <a:spLocks noGrp="1"/>
          </p:cNvSpPr>
          <p:nvPr>
            <p:ph type="body" sz="quarter" idx="14"/>
          </p:nvPr>
        </p:nvSpPr>
        <p:spPr>
          <a:xfrm>
            <a:off x="580276" y="1935219"/>
            <a:ext cx="8064960" cy="4613363"/>
          </a:xfrm>
        </p:spPr>
        <p:txBody>
          <a:bodyPr/>
          <a:lstStyle/>
          <a:p>
            <a:r>
              <a:rPr lang="en-US" dirty="0"/>
              <a:t>Internal 5Cs</a:t>
            </a:r>
          </a:p>
          <a:p>
            <a:r>
              <a:rPr lang="en-US" sz="1600" dirty="0"/>
              <a:t>Capacity    Coping Skills    Community    Connections    Communication</a:t>
            </a:r>
          </a:p>
          <a:p>
            <a:endParaRPr lang="en-US" sz="1600" dirty="0"/>
          </a:p>
          <a:p>
            <a:r>
              <a:rPr lang="en-US" dirty="0"/>
              <a:t>External</a:t>
            </a:r>
          </a:p>
          <a:p>
            <a:pPr marL="342900" indent="-342900">
              <a:buFont typeface="Arial" panose="020B0604020202020204" pitchFamily="34" charset="0"/>
              <a:buChar char="•"/>
            </a:pPr>
            <a:r>
              <a:rPr lang="en-US" sz="1600" dirty="0"/>
              <a:t> 9-1-1</a:t>
            </a:r>
          </a:p>
          <a:p>
            <a:pPr marL="342900" indent="-342900">
              <a:buFont typeface="Arial" panose="020B0604020202020204" pitchFamily="34" charset="0"/>
              <a:buChar char="•"/>
            </a:pPr>
            <a:r>
              <a:rPr lang="en-US" sz="1600" dirty="0"/>
              <a:t>Non-Emergent 24 Hour Hotlines</a:t>
            </a:r>
          </a:p>
          <a:p>
            <a:pPr marL="800100" lvl="1" indent="-342900">
              <a:buFont typeface="Arial" panose="020B0604020202020204" pitchFamily="34" charset="0"/>
              <a:buChar char="•"/>
            </a:pPr>
            <a:r>
              <a:rPr lang="en-US" dirty="0"/>
              <a:t>Paragon On-Call Therapist  303-953-0117</a:t>
            </a:r>
          </a:p>
          <a:p>
            <a:pPr marL="800100" lvl="1" indent="-342900">
              <a:buFont typeface="Arial" panose="020B0604020202020204" pitchFamily="34" charset="0"/>
              <a:buChar char="•"/>
            </a:pPr>
            <a:r>
              <a:rPr lang="en-US" dirty="0"/>
              <a:t>Colorado Crisis Services  844-493-8255</a:t>
            </a:r>
          </a:p>
          <a:p>
            <a:pPr marL="800100" lvl="1" indent="-342900">
              <a:buFont typeface="Arial" panose="020B0604020202020204" pitchFamily="34" charset="0"/>
              <a:buChar char="•"/>
            </a:pPr>
            <a:r>
              <a:rPr lang="en-US" dirty="0"/>
              <a:t>National Domestic Violence Hotline  800-799-7233</a:t>
            </a:r>
          </a:p>
          <a:p>
            <a:pPr marL="342900" indent="-342900">
              <a:buFont typeface="Arial" panose="020B0604020202020204" pitchFamily="34" charset="0"/>
              <a:buChar char="•"/>
            </a:pPr>
            <a:r>
              <a:rPr lang="en-US" sz="1600" dirty="0"/>
              <a:t>Local Shelters</a:t>
            </a:r>
          </a:p>
          <a:p>
            <a:pPr marL="800100" lvl="1" indent="-342900">
              <a:buFont typeface="Arial" panose="020B0604020202020204" pitchFamily="34" charset="0"/>
              <a:buChar char="•"/>
            </a:pPr>
            <a:r>
              <a:rPr lang="en-US" dirty="0"/>
              <a:t>Peace Works 303-838-7176</a:t>
            </a:r>
          </a:p>
          <a:p>
            <a:pPr marL="1485900" lvl="2" indent="-342900"/>
            <a:r>
              <a:rPr lang="en-US" dirty="0"/>
              <a:t>info@peaceworksinc.co</a:t>
            </a:r>
          </a:p>
          <a:p>
            <a:pPr marL="1485900" lvl="2" indent="-342900"/>
            <a:r>
              <a:rPr lang="en-US" dirty="0"/>
              <a:t>24/7 </a:t>
            </a:r>
            <a:r>
              <a:rPr lang="en-US" dirty="0" err="1"/>
              <a:t>Safeline</a:t>
            </a:r>
            <a:r>
              <a:rPr lang="en-US" dirty="0"/>
              <a:t>: 303-838-8181</a:t>
            </a:r>
          </a:p>
          <a:p>
            <a:endParaRPr lang="en-US" dirty="0"/>
          </a:p>
          <a:p>
            <a:endParaRPr lang="en-US" dirty="0"/>
          </a:p>
        </p:txBody>
      </p:sp>
    </p:spTree>
    <p:extLst>
      <p:ext uri="{BB962C8B-B14F-4D97-AF65-F5344CB8AC3E}">
        <p14:creationId xmlns:p14="http://schemas.microsoft.com/office/powerpoint/2010/main" val="2084536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CE595D9-27F3-FE1C-9A37-0F9F7903022E}"/>
              </a:ext>
            </a:extLst>
          </p:cNvPr>
          <p:cNvSpPr>
            <a:spLocks noGrp="1"/>
          </p:cNvSpPr>
          <p:nvPr>
            <p:ph type="ctrTitle"/>
          </p:nvPr>
        </p:nvSpPr>
        <p:spPr>
          <a:xfrm>
            <a:off x="811184" y="612647"/>
            <a:ext cx="10002589" cy="3657600"/>
          </a:xfrm>
        </p:spPr>
        <p:txBody>
          <a:bodyPr/>
          <a:lstStyle/>
          <a:p>
            <a:r>
              <a:rPr lang="en-US" dirty="0"/>
              <a:t>Thank you</a:t>
            </a:r>
          </a:p>
        </p:txBody>
      </p:sp>
    </p:spTree>
    <p:extLst>
      <p:ext uri="{BB962C8B-B14F-4D97-AF65-F5344CB8AC3E}">
        <p14:creationId xmlns:p14="http://schemas.microsoft.com/office/powerpoint/2010/main" val="3784505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8E5B-47A0-EF94-A53D-6FDB74C9D848}"/>
              </a:ext>
            </a:extLst>
          </p:cNvPr>
          <p:cNvSpPr>
            <a:spLocks noGrp="1"/>
          </p:cNvSpPr>
          <p:nvPr>
            <p:ph type="title"/>
          </p:nvPr>
        </p:nvSpPr>
        <p:spPr>
          <a:xfrm>
            <a:off x="3800864" y="1375072"/>
            <a:ext cx="4144818" cy="680355"/>
          </a:xfrm>
        </p:spPr>
        <p:txBody>
          <a:bodyPr/>
          <a:lstStyle/>
          <a:p>
            <a:r>
              <a:rPr lang="en-US" i="1" u="sng" dirty="0"/>
              <a:t>Instructors</a:t>
            </a:r>
          </a:p>
        </p:txBody>
      </p:sp>
      <p:sp>
        <p:nvSpPr>
          <p:cNvPr id="5" name="Content Placeholder 4">
            <a:extLst>
              <a:ext uri="{FF2B5EF4-FFF2-40B4-BE49-F238E27FC236}">
                <a16:creationId xmlns:a16="http://schemas.microsoft.com/office/drawing/2014/main" id="{21B6DA1A-0FE4-FF71-90B6-9758B7A7AB28}"/>
              </a:ext>
            </a:extLst>
          </p:cNvPr>
          <p:cNvSpPr>
            <a:spLocks noGrp="1"/>
          </p:cNvSpPr>
          <p:nvPr>
            <p:ph sz="quarter" idx="26"/>
          </p:nvPr>
        </p:nvSpPr>
        <p:spPr>
          <a:xfrm>
            <a:off x="6958682" y="2744414"/>
            <a:ext cx="2890982" cy="326138"/>
          </a:xfrm>
        </p:spPr>
        <p:txBody>
          <a:bodyPr/>
          <a:lstStyle/>
          <a:p>
            <a:pPr algn="ctr"/>
            <a:r>
              <a:rPr lang="en-US" sz="1400" dirty="0"/>
              <a:t>Jessica Schiefelbein, LCSW</a:t>
            </a:r>
          </a:p>
          <a:p>
            <a:pPr algn="ctr">
              <a:lnSpc>
                <a:spcPct val="100000"/>
              </a:lnSpc>
              <a:spcBef>
                <a:spcPts val="0"/>
              </a:spcBef>
            </a:pPr>
            <a:r>
              <a:rPr lang="en-US" sz="1100" dirty="0"/>
              <a:t>Conifer Counseling Trauma Clinician</a:t>
            </a:r>
          </a:p>
          <a:p>
            <a:pPr algn="ctr"/>
            <a:endParaRPr lang="en-US" sz="1400" dirty="0"/>
          </a:p>
        </p:txBody>
      </p:sp>
      <p:pic>
        <p:nvPicPr>
          <p:cNvPr id="6" name="Picture 5">
            <a:extLst>
              <a:ext uri="{FF2B5EF4-FFF2-40B4-BE49-F238E27FC236}">
                <a16:creationId xmlns:a16="http://schemas.microsoft.com/office/drawing/2014/main" id="{1E04B2AE-60C5-9208-208F-A672B39213E1}"/>
              </a:ext>
            </a:extLst>
          </p:cNvPr>
          <p:cNvPicPr>
            <a:picLocks noChangeAspect="1"/>
          </p:cNvPicPr>
          <p:nvPr/>
        </p:nvPicPr>
        <p:blipFill>
          <a:blip r:embed="rId3"/>
          <a:stretch>
            <a:fillRect/>
          </a:stretch>
        </p:blipFill>
        <p:spPr>
          <a:xfrm>
            <a:off x="569054" y="297290"/>
            <a:ext cx="1041227" cy="1070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828D7974-D567-66CF-14FC-23265324E8B1}"/>
              </a:ext>
            </a:extLst>
          </p:cNvPr>
          <p:cNvPicPr>
            <a:picLocks noChangeAspect="1"/>
          </p:cNvPicPr>
          <p:nvPr/>
        </p:nvPicPr>
        <p:blipFill>
          <a:blip r:embed="rId4"/>
          <a:stretch>
            <a:fillRect/>
          </a:stretch>
        </p:blipFill>
        <p:spPr>
          <a:xfrm>
            <a:off x="9849664" y="253064"/>
            <a:ext cx="1036805" cy="1068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6A4EE668-8E93-84A2-8ABC-595E6F69472D}"/>
              </a:ext>
            </a:extLst>
          </p:cNvPr>
          <p:cNvPicPr>
            <a:picLocks noChangeAspect="1"/>
          </p:cNvPicPr>
          <p:nvPr/>
        </p:nvPicPr>
        <p:blipFill>
          <a:blip r:embed="rId5"/>
          <a:stretch>
            <a:fillRect/>
          </a:stretch>
        </p:blipFill>
        <p:spPr>
          <a:xfrm>
            <a:off x="7811573" y="494504"/>
            <a:ext cx="1230814" cy="20940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CB18F28C-6CC5-AC9D-B797-71DBE4FD5471}"/>
              </a:ext>
            </a:extLst>
          </p:cNvPr>
          <p:cNvPicPr>
            <a:picLocks noChangeAspect="1"/>
          </p:cNvPicPr>
          <p:nvPr/>
        </p:nvPicPr>
        <p:blipFill>
          <a:blip r:embed="rId6"/>
          <a:srcRect l="5186" r="14603" b="8947"/>
          <a:stretch/>
        </p:blipFill>
        <p:spPr>
          <a:xfrm>
            <a:off x="10131102" y="1694740"/>
            <a:ext cx="1230814" cy="19413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Content Placeholder 4">
            <a:extLst>
              <a:ext uri="{FF2B5EF4-FFF2-40B4-BE49-F238E27FC236}">
                <a16:creationId xmlns:a16="http://schemas.microsoft.com/office/drawing/2014/main" id="{491B86E6-66B1-9EC6-9153-34F98761CDDD}"/>
              </a:ext>
            </a:extLst>
          </p:cNvPr>
          <p:cNvSpPr txBox="1">
            <a:spLocks/>
          </p:cNvSpPr>
          <p:nvPr/>
        </p:nvSpPr>
        <p:spPr>
          <a:xfrm>
            <a:off x="9152872" y="3762233"/>
            <a:ext cx="2890982" cy="32613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400" dirty="0"/>
              <a:t>Katie Chapin, Clinical Student</a:t>
            </a:r>
          </a:p>
          <a:p>
            <a:pPr algn="ctr">
              <a:lnSpc>
                <a:spcPct val="100000"/>
              </a:lnSpc>
              <a:spcBef>
                <a:spcPts val="0"/>
              </a:spcBef>
            </a:pPr>
            <a:r>
              <a:rPr lang="en-US" sz="1100" dirty="0"/>
              <a:t>Colorado Christian University</a:t>
            </a:r>
          </a:p>
          <a:p>
            <a:endParaRPr lang="en-US" sz="1400" dirty="0"/>
          </a:p>
        </p:txBody>
      </p:sp>
      <p:pic>
        <p:nvPicPr>
          <p:cNvPr id="20" name="Picture 19" descr="A person with his arms crossed&#10;&#10;AI-generated content may be incorrect.">
            <a:extLst>
              <a:ext uri="{FF2B5EF4-FFF2-40B4-BE49-F238E27FC236}">
                <a16:creationId xmlns:a16="http://schemas.microsoft.com/office/drawing/2014/main" id="{4FFBEBCE-5C62-9FDA-2B62-F06FB46F4D29}"/>
              </a:ext>
            </a:extLst>
          </p:cNvPr>
          <p:cNvPicPr>
            <a:picLocks noChangeAspect="1"/>
          </p:cNvPicPr>
          <p:nvPr/>
        </p:nvPicPr>
        <p:blipFill>
          <a:blip r:embed="rId7"/>
          <a:stretch>
            <a:fillRect/>
          </a:stretch>
        </p:blipFill>
        <p:spPr>
          <a:xfrm>
            <a:off x="1994471" y="409352"/>
            <a:ext cx="1491353" cy="2332530"/>
          </a:xfrm>
          <a:prstGeom prst="rect">
            <a:avLst/>
          </a:prstGeom>
        </p:spPr>
      </p:pic>
      <p:pic>
        <p:nvPicPr>
          <p:cNvPr id="22" name="Picture 21" descr="A person with his arms crossed&#10;&#10;AI-generated content may be incorrect.">
            <a:extLst>
              <a:ext uri="{FF2B5EF4-FFF2-40B4-BE49-F238E27FC236}">
                <a16:creationId xmlns:a16="http://schemas.microsoft.com/office/drawing/2014/main" id="{9ACCD7F9-4ABF-AA32-7937-781C50984A9E}"/>
              </a:ext>
            </a:extLst>
          </p:cNvPr>
          <p:cNvPicPr>
            <a:picLocks noChangeAspect="1"/>
          </p:cNvPicPr>
          <p:nvPr/>
        </p:nvPicPr>
        <p:blipFill>
          <a:blip r:embed="rId8"/>
          <a:stretch>
            <a:fillRect/>
          </a:stretch>
        </p:blipFill>
        <p:spPr>
          <a:xfrm>
            <a:off x="2164659" y="3541243"/>
            <a:ext cx="1490665" cy="2332190"/>
          </a:xfrm>
          <a:prstGeom prst="rect">
            <a:avLst/>
          </a:prstGeom>
        </p:spPr>
      </p:pic>
      <p:sp>
        <p:nvSpPr>
          <p:cNvPr id="25" name="Content Placeholder 4">
            <a:extLst>
              <a:ext uri="{FF2B5EF4-FFF2-40B4-BE49-F238E27FC236}">
                <a16:creationId xmlns:a16="http://schemas.microsoft.com/office/drawing/2014/main" id="{94B91D48-A81D-95DC-E98E-528C545B205B}"/>
              </a:ext>
            </a:extLst>
          </p:cNvPr>
          <p:cNvSpPr txBox="1">
            <a:spLocks/>
          </p:cNvSpPr>
          <p:nvPr/>
        </p:nvSpPr>
        <p:spPr>
          <a:xfrm>
            <a:off x="1232382" y="2821253"/>
            <a:ext cx="2890982" cy="32613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a:t>Blane Sibille</a:t>
            </a:r>
          </a:p>
          <a:p>
            <a:pPr algn="ctr">
              <a:lnSpc>
                <a:spcPct val="100000"/>
              </a:lnSpc>
              <a:spcBef>
                <a:spcPts val="0"/>
              </a:spcBef>
            </a:pPr>
            <a:r>
              <a:rPr lang="en-US" sz="1100" dirty="0"/>
              <a:t>Head Coach Bigfoot Jiujitsu</a:t>
            </a:r>
          </a:p>
          <a:p>
            <a:pPr algn="ctr"/>
            <a:endParaRPr lang="en-US" sz="1400" dirty="0"/>
          </a:p>
        </p:txBody>
      </p:sp>
      <p:sp>
        <p:nvSpPr>
          <p:cNvPr id="26" name="Content Placeholder 4">
            <a:extLst>
              <a:ext uri="{FF2B5EF4-FFF2-40B4-BE49-F238E27FC236}">
                <a16:creationId xmlns:a16="http://schemas.microsoft.com/office/drawing/2014/main" id="{E0589EDF-50F9-069E-E81E-DC11A1FD35A7}"/>
              </a:ext>
            </a:extLst>
          </p:cNvPr>
          <p:cNvSpPr txBox="1">
            <a:spLocks/>
          </p:cNvSpPr>
          <p:nvPr/>
        </p:nvSpPr>
        <p:spPr>
          <a:xfrm>
            <a:off x="1374829" y="6032588"/>
            <a:ext cx="2890982" cy="32613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a:t>Vince D’Orio</a:t>
            </a:r>
          </a:p>
          <a:p>
            <a:pPr algn="ctr">
              <a:lnSpc>
                <a:spcPct val="100000"/>
              </a:lnSpc>
              <a:spcBef>
                <a:spcPts val="0"/>
              </a:spcBef>
            </a:pPr>
            <a:r>
              <a:rPr lang="en-US" sz="1100" dirty="0"/>
              <a:t>Assistant Coach Bigfoot Jiujitsu</a:t>
            </a:r>
          </a:p>
          <a:p>
            <a:pPr algn="ctr"/>
            <a:endParaRPr lang="en-US" sz="1400" dirty="0"/>
          </a:p>
        </p:txBody>
      </p:sp>
      <p:pic>
        <p:nvPicPr>
          <p:cNvPr id="28" name="Picture 27" descr="A person smiling at the camera&#10;&#10;AI-generated content may be incorrect.">
            <a:extLst>
              <a:ext uri="{FF2B5EF4-FFF2-40B4-BE49-F238E27FC236}">
                <a16:creationId xmlns:a16="http://schemas.microsoft.com/office/drawing/2014/main" id="{B1312426-C816-1160-B940-344637EC86BA}"/>
              </a:ext>
            </a:extLst>
          </p:cNvPr>
          <p:cNvPicPr>
            <a:picLocks noChangeAspect="1"/>
          </p:cNvPicPr>
          <p:nvPr/>
        </p:nvPicPr>
        <p:blipFill>
          <a:blip r:embed="rId9"/>
          <a:stretch>
            <a:fillRect/>
          </a:stretch>
        </p:blipFill>
        <p:spPr>
          <a:xfrm>
            <a:off x="251447" y="2182829"/>
            <a:ext cx="1491353" cy="2278610"/>
          </a:xfrm>
          <a:prstGeom prst="rect">
            <a:avLst/>
          </a:prstGeom>
        </p:spPr>
      </p:pic>
      <p:sp>
        <p:nvSpPr>
          <p:cNvPr id="29" name="Content Placeholder 4">
            <a:extLst>
              <a:ext uri="{FF2B5EF4-FFF2-40B4-BE49-F238E27FC236}">
                <a16:creationId xmlns:a16="http://schemas.microsoft.com/office/drawing/2014/main" id="{98345FC0-1B67-41A6-8F85-BAA48D2803ED}"/>
              </a:ext>
            </a:extLst>
          </p:cNvPr>
          <p:cNvSpPr txBox="1">
            <a:spLocks/>
          </p:cNvSpPr>
          <p:nvPr/>
        </p:nvSpPr>
        <p:spPr>
          <a:xfrm>
            <a:off x="-403442" y="4544269"/>
            <a:ext cx="2890982" cy="32613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a:t>Angela Sibille</a:t>
            </a:r>
          </a:p>
          <a:p>
            <a:pPr algn="ctr">
              <a:lnSpc>
                <a:spcPct val="100000"/>
              </a:lnSpc>
              <a:spcBef>
                <a:spcPts val="0"/>
              </a:spcBef>
            </a:pPr>
            <a:r>
              <a:rPr lang="en-US" sz="1100" dirty="0"/>
              <a:t>Assistant Coach Bigfoot Jiujitsu</a:t>
            </a:r>
          </a:p>
          <a:p>
            <a:pPr algn="ctr"/>
            <a:endParaRPr lang="en-US" sz="1400" dirty="0"/>
          </a:p>
        </p:txBody>
      </p:sp>
      <p:pic>
        <p:nvPicPr>
          <p:cNvPr id="10" name="Picture 9">
            <a:extLst>
              <a:ext uri="{FF2B5EF4-FFF2-40B4-BE49-F238E27FC236}">
                <a16:creationId xmlns:a16="http://schemas.microsoft.com/office/drawing/2014/main" id="{20FA5336-F942-1D9A-AA05-FB3EAB11C473}"/>
              </a:ext>
            </a:extLst>
          </p:cNvPr>
          <p:cNvPicPr>
            <a:picLocks noChangeAspect="1"/>
          </p:cNvPicPr>
          <p:nvPr/>
        </p:nvPicPr>
        <p:blipFill>
          <a:blip r:embed="rId10"/>
          <a:stretch>
            <a:fillRect/>
          </a:stretch>
        </p:blipFill>
        <p:spPr>
          <a:xfrm>
            <a:off x="7881363" y="3429000"/>
            <a:ext cx="1271509" cy="19413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Content Placeholder 4">
            <a:extLst>
              <a:ext uri="{FF2B5EF4-FFF2-40B4-BE49-F238E27FC236}">
                <a16:creationId xmlns:a16="http://schemas.microsoft.com/office/drawing/2014/main" id="{DA0EBD10-A3A8-51A0-F590-55B67C4C84C3}"/>
              </a:ext>
            </a:extLst>
          </p:cNvPr>
          <p:cNvSpPr txBox="1">
            <a:spLocks/>
          </p:cNvSpPr>
          <p:nvPr/>
        </p:nvSpPr>
        <p:spPr>
          <a:xfrm>
            <a:off x="9152872" y="6376278"/>
            <a:ext cx="2890982" cy="32613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400" dirty="0"/>
              <a:t>Britney Schroeder, Clinical Student</a:t>
            </a:r>
          </a:p>
          <a:p>
            <a:pPr algn="ctr">
              <a:lnSpc>
                <a:spcPct val="100000"/>
              </a:lnSpc>
              <a:spcBef>
                <a:spcPts val="0"/>
              </a:spcBef>
            </a:pPr>
            <a:r>
              <a:rPr lang="en-US" sz="1100" dirty="0"/>
              <a:t>Adams State University</a:t>
            </a:r>
          </a:p>
          <a:p>
            <a:endParaRPr lang="en-US" sz="1400" dirty="0"/>
          </a:p>
        </p:txBody>
      </p:sp>
      <p:sp>
        <p:nvSpPr>
          <p:cNvPr id="14" name="Content Placeholder 4">
            <a:extLst>
              <a:ext uri="{FF2B5EF4-FFF2-40B4-BE49-F238E27FC236}">
                <a16:creationId xmlns:a16="http://schemas.microsoft.com/office/drawing/2014/main" id="{1DDAD3FD-F6A4-9C2A-2AD8-07154C252DD2}"/>
              </a:ext>
            </a:extLst>
          </p:cNvPr>
          <p:cNvSpPr txBox="1">
            <a:spLocks/>
          </p:cNvSpPr>
          <p:nvPr/>
        </p:nvSpPr>
        <p:spPr>
          <a:xfrm>
            <a:off x="6958682" y="5466344"/>
            <a:ext cx="2890982" cy="32613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400" dirty="0"/>
              <a:t>Benjamin Bunte, Clinical Student</a:t>
            </a:r>
          </a:p>
          <a:p>
            <a:pPr algn="ctr">
              <a:lnSpc>
                <a:spcPct val="100000"/>
              </a:lnSpc>
              <a:spcBef>
                <a:spcPts val="0"/>
              </a:spcBef>
            </a:pPr>
            <a:r>
              <a:rPr lang="en-US" sz="1100" dirty="0"/>
              <a:t>Adams State University</a:t>
            </a:r>
          </a:p>
          <a:p>
            <a:endParaRPr lang="en-US" sz="1400" dirty="0"/>
          </a:p>
        </p:txBody>
      </p:sp>
      <p:pic>
        <p:nvPicPr>
          <p:cNvPr id="16" name="Picture 15">
            <a:extLst>
              <a:ext uri="{FF2B5EF4-FFF2-40B4-BE49-F238E27FC236}">
                <a16:creationId xmlns:a16="http://schemas.microsoft.com/office/drawing/2014/main" id="{C5BD04D2-A935-2EEE-EE17-D8FB5FFAB92D}"/>
              </a:ext>
            </a:extLst>
          </p:cNvPr>
          <p:cNvPicPr>
            <a:picLocks noChangeAspect="1"/>
          </p:cNvPicPr>
          <p:nvPr/>
        </p:nvPicPr>
        <p:blipFill>
          <a:blip r:embed="rId11"/>
          <a:stretch>
            <a:fillRect/>
          </a:stretch>
        </p:blipFill>
        <p:spPr>
          <a:xfrm>
            <a:off x="10068739" y="4461439"/>
            <a:ext cx="1533248" cy="17048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6583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387928" y="596399"/>
            <a:ext cx="9171708" cy="973784"/>
          </a:xfrm>
        </p:spPr>
        <p:txBody>
          <a:bodyPr anchor="ctr"/>
          <a:lstStyle/>
          <a:p>
            <a:r>
              <a:rPr lang="en-US" u="sng" dirty="0"/>
              <a:t>Reason &amp; Mindfulness</a:t>
            </a:r>
          </a:p>
        </p:txBody>
      </p:sp>
      <p:sp>
        <p:nvSpPr>
          <p:cNvPr id="3" name="TextBox 2">
            <a:extLst>
              <a:ext uri="{FF2B5EF4-FFF2-40B4-BE49-F238E27FC236}">
                <a16:creationId xmlns:a16="http://schemas.microsoft.com/office/drawing/2014/main" id="{18FBE07F-286B-E0A5-666D-AAA06FB071E6}"/>
              </a:ext>
            </a:extLst>
          </p:cNvPr>
          <p:cNvSpPr txBox="1"/>
          <p:nvPr/>
        </p:nvSpPr>
        <p:spPr>
          <a:xfrm>
            <a:off x="600364" y="2179796"/>
            <a:ext cx="7204364" cy="4678204"/>
          </a:xfrm>
          <a:prstGeom prst="rect">
            <a:avLst/>
          </a:prstGeom>
          <a:noFill/>
        </p:spPr>
        <p:txBody>
          <a:bodyPr wrap="square" rtlCol="0">
            <a:spAutoFit/>
          </a:bodyPr>
          <a:lstStyle/>
          <a:p>
            <a:r>
              <a:rPr lang="en-US" sz="2000" u="sng" dirty="0"/>
              <a:t>Perspective</a:t>
            </a:r>
          </a:p>
          <a:p>
            <a:r>
              <a:rPr lang="en-US" sz="1400" dirty="0"/>
              <a:t>- Have you experienced physical/emotional violence?</a:t>
            </a:r>
          </a:p>
          <a:p>
            <a:r>
              <a:rPr lang="en-US" sz="1400" dirty="0"/>
              <a:t>- Know someone who has experienced physical/emotional violence?</a:t>
            </a:r>
          </a:p>
          <a:p>
            <a:r>
              <a:rPr lang="en-US" sz="1400" dirty="0"/>
              <a:t>- Are you wanting more education and support for yourself and community?</a:t>
            </a:r>
          </a:p>
          <a:p>
            <a:r>
              <a:rPr lang="en-US" sz="1400" dirty="0"/>
              <a:t>- What is your window of tolerance?</a:t>
            </a:r>
          </a:p>
          <a:p>
            <a:endParaRPr lang="en-US" sz="2000" u="sng" dirty="0"/>
          </a:p>
          <a:p>
            <a:r>
              <a:rPr lang="en-US" sz="2000" u="sng" dirty="0"/>
              <a:t>Mindful of Self &amp; Space</a:t>
            </a:r>
          </a:p>
          <a:p>
            <a:r>
              <a:rPr lang="en-US" sz="1400" dirty="0"/>
              <a:t>- “Tap-Out” anytime </a:t>
            </a:r>
          </a:p>
          <a:p>
            <a:endParaRPr lang="en-US" sz="2000" u="sng" dirty="0"/>
          </a:p>
          <a:p>
            <a:r>
              <a:rPr lang="en-US" sz="2000" u="sng" dirty="0"/>
              <a:t>Safe Word- “Moose”</a:t>
            </a:r>
          </a:p>
          <a:p>
            <a:endParaRPr lang="en-US" sz="2000" u="sng" dirty="0"/>
          </a:p>
          <a:p>
            <a:r>
              <a:rPr lang="en-US" sz="2000" u="sng" dirty="0"/>
              <a:t>Realism</a:t>
            </a:r>
          </a:p>
          <a:p>
            <a:pPr marL="285750" indent="-285750">
              <a:buFontTx/>
              <a:buChar char="-"/>
            </a:pPr>
            <a:r>
              <a:rPr lang="en-US" sz="1400" dirty="0"/>
              <a:t>10% of information is retained in a single seminar or meeting</a:t>
            </a:r>
          </a:p>
          <a:p>
            <a:pPr marL="285750" indent="-285750">
              <a:buFontTx/>
              <a:buChar char="-"/>
            </a:pPr>
            <a:r>
              <a:rPr lang="en-US" sz="1400" dirty="0"/>
              <a:t>Repetition and continued education of this content is key</a:t>
            </a:r>
          </a:p>
          <a:p>
            <a:pPr marL="285750" indent="-285750">
              <a:buFontTx/>
              <a:buChar char="-"/>
            </a:pPr>
            <a:endParaRPr lang="en-US" sz="1400" dirty="0"/>
          </a:p>
          <a:p>
            <a:pPr marL="285750" indent="-285750">
              <a:buFontTx/>
              <a:buChar char="-"/>
            </a:pPr>
            <a:endParaRPr lang="en-US" sz="1400" dirty="0"/>
          </a:p>
          <a:p>
            <a:pPr marL="285750" indent="-285750">
              <a:buFontTx/>
              <a:buChar char="-"/>
            </a:pPr>
            <a:endParaRPr lang="en-US" sz="1400" dirty="0"/>
          </a:p>
          <a:p>
            <a:endParaRPr lang="en-US" dirty="0"/>
          </a:p>
        </p:txBody>
      </p:sp>
      <p:sp>
        <p:nvSpPr>
          <p:cNvPr id="5" name="Picture Placeholder 4">
            <a:extLst>
              <a:ext uri="{FF2B5EF4-FFF2-40B4-BE49-F238E27FC236}">
                <a16:creationId xmlns:a16="http://schemas.microsoft.com/office/drawing/2014/main" id="{1DD553D0-43F9-72AA-2CF8-6CBDABE082F0}"/>
              </a:ext>
            </a:extLst>
          </p:cNvPr>
          <p:cNvSpPr>
            <a:spLocks noGrp="1"/>
          </p:cNvSpPr>
          <p:nvPr>
            <p:ph type="pic" sz="quarter" idx="15"/>
          </p:nvPr>
        </p:nvSpPr>
        <p:spPr/>
        <p:txBody>
          <a:bodyPr/>
          <a:lstStyle/>
          <a:p>
            <a:endParaRPr lang="en-US"/>
          </a:p>
        </p:txBody>
      </p:sp>
      <p:pic>
        <p:nvPicPr>
          <p:cNvPr id="6" name="Picture 5" descr="A poster with text and pictures on it&#10;&#10;Description automatically generated">
            <a:extLst>
              <a:ext uri="{FF2B5EF4-FFF2-40B4-BE49-F238E27FC236}">
                <a16:creationId xmlns:a16="http://schemas.microsoft.com/office/drawing/2014/main" id="{B70F827C-15F2-5CCD-4DEA-8087F40A08C5}"/>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4745" t="3458" r="2344" b="3829"/>
          <a:stretch/>
        </p:blipFill>
        <p:spPr>
          <a:xfrm>
            <a:off x="7116379" y="2805010"/>
            <a:ext cx="4653302" cy="34565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9822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348845-3852-D4E6-EF42-8024EAC0ED4C}"/>
              </a:ext>
            </a:extLst>
          </p:cNvPr>
          <p:cNvSpPr>
            <a:spLocks noGrp="1"/>
          </p:cNvSpPr>
          <p:nvPr>
            <p:ph type="title"/>
          </p:nvPr>
        </p:nvSpPr>
        <p:spPr>
          <a:xfrm>
            <a:off x="387096" y="314960"/>
            <a:ext cx="8180412" cy="1828800"/>
          </a:xfrm>
        </p:spPr>
        <p:txBody>
          <a:bodyPr/>
          <a:lstStyle/>
          <a:p>
            <a:r>
              <a:rPr lang="en-US" dirty="0"/>
              <a:t>Our Brains During Trauma</a:t>
            </a:r>
          </a:p>
        </p:txBody>
      </p:sp>
      <p:pic>
        <p:nvPicPr>
          <p:cNvPr id="1026" name="Picture 2" descr="Trauma Brain: A basic explanation | Heidi Pickett posted on the topic |  LinkedIn">
            <a:extLst>
              <a:ext uri="{FF2B5EF4-FFF2-40B4-BE49-F238E27FC236}">
                <a16:creationId xmlns:a16="http://schemas.microsoft.com/office/drawing/2014/main" id="{4B39B977-3F2A-E42C-E882-354E9419A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348" y="1071880"/>
            <a:ext cx="5471160" cy="5471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55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E6ADDF-6FEF-42E6-2CFF-4BD51391D062}"/>
              </a:ext>
            </a:extLst>
          </p:cNvPr>
          <p:cNvSpPr>
            <a:spLocks noGrp="1"/>
          </p:cNvSpPr>
          <p:nvPr>
            <p:ph type="title"/>
          </p:nvPr>
        </p:nvSpPr>
        <p:spPr>
          <a:xfrm>
            <a:off x="814388" y="622300"/>
            <a:ext cx="8180387" cy="1828800"/>
          </a:xfrm>
        </p:spPr>
        <p:txBody>
          <a:bodyPr/>
          <a:lstStyle/>
          <a:p>
            <a:r>
              <a:rPr lang="en-US" u="sng" dirty="0"/>
              <a:t>Trauma Engagement </a:t>
            </a:r>
          </a:p>
        </p:txBody>
      </p:sp>
      <p:pic>
        <p:nvPicPr>
          <p:cNvPr id="6" name="Picture 5" descr="A diagram of parasympathetics&#10;&#10;Description automatically generated">
            <a:extLst>
              <a:ext uri="{FF2B5EF4-FFF2-40B4-BE49-F238E27FC236}">
                <a16:creationId xmlns:a16="http://schemas.microsoft.com/office/drawing/2014/main" id="{DE49DE70-66A1-0F28-DB5A-7A2281E7B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460" y="1360804"/>
            <a:ext cx="6921500" cy="5200334"/>
          </a:xfrm>
          <a:prstGeom prst="rect">
            <a:avLst/>
          </a:prstGeom>
        </p:spPr>
      </p:pic>
    </p:spTree>
    <p:extLst>
      <p:ext uri="{BB962C8B-B14F-4D97-AF65-F5344CB8AC3E}">
        <p14:creationId xmlns:p14="http://schemas.microsoft.com/office/powerpoint/2010/main" val="2550604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88B24-6E54-0EEB-D52B-0461937B407F}"/>
              </a:ext>
            </a:extLst>
          </p:cNvPr>
          <p:cNvSpPr>
            <a:spLocks noGrp="1"/>
          </p:cNvSpPr>
          <p:nvPr>
            <p:ph type="title"/>
          </p:nvPr>
        </p:nvSpPr>
        <p:spPr>
          <a:xfrm>
            <a:off x="670258" y="484909"/>
            <a:ext cx="8180412" cy="1828800"/>
          </a:xfrm>
        </p:spPr>
        <p:txBody>
          <a:bodyPr/>
          <a:lstStyle/>
          <a:p>
            <a:r>
              <a:rPr lang="en-US" u="sng" dirty="0"/>
              <a:t>Trauma Engagement </a:t>
            </a:r>
          </a:p>
        </p:txBody>
      </p:sp>
      <p:graphicFrame>
        <p:nvGraphicFramePr>
          <p:cNvPr id="5" name="Table 4">
            <a:extLst>
              <a:ext uri="{FF2B5EF4-FFF2-40B4-BE49-F238E27FC236}">
                <a16:creationId xmlns:a16="http://schemas.microsoft.com/office/drawing/2014/main" id="{006EF3EC-3625-968B-17F6-3454A042C89E}"/>
              </a:ext>
            </a:extLst>
          </p:cNvPr>
          <p:cNvGraphicFramePr>
            <a:graphicFrameLocks noGrp="1"/>
          </p:cNvGraphicFramePr>
          <p:nvPr>
            <p:extLst>
              <p:ext uri="{D42A27DB-BD31-4B8C-83A1-F6EECF244321}">
                <p14:modId xmlns:p14="http://schemas.microsoft.com/office/powerpoint/2010/main" val="2347037676"/>
              </p:ext>
            </p:extLst>
          </p:nvPr>
        </p:nvGraphicFramePr>
        <p:xfrm>
          <a:off x="670258" y="1399309"/>
          <a:ext cx="6417856" cy="5065853"/>
        </p:xfrm>
        <a:graphic>
          <a:graphicData uri="http://schemas.openxmlformats.org/drawingml/2006/table">
            <a:tbl>
              <a:tblPr firstRow="1" firstCol="1" bandRow="1">
                <a:effectLst>
                  <a:outerShdw blurRad="76200" dir="13500000" sy="23000" kx="1200000" algn="br" rotWithShape="0">
                    <a:prstClr val="black">
                      <a:alpha val="20000"/>
                    </a:prstClr>
                  </a:outerShdw>
                </a:effectLst>
                <a:tableStyleId>{0505E3EF-67EA-436B-97B2-0124C06EBD24}</a:tableStyleId>
              </a:tblPr>
              <a:tblGrid>
                <a:gridCol w="1069477">
                  <a:extLst>
                    <a:ext uri="{9D8B030D-6E8A-4147-A177-3AD203B41FA5}">
                      <a16:colId xmlns:a16="http://schemas.microsoft.com/office/drawing/2014/main" val="1718520499"/>
                    </a:ext>
                  </a:extLst>
                </a:gridCol>
                <a:gridCol w="1069477">
                  <a:extLst>
                    <a:ext uri="{9D8B030D-6E8A-4147-A177-3AD203B41FA5}">
                      <a16:colId xmlns:a16="http://schemas.microsoft.com/office/drawing/2014/main" val="2723109613"/>
                    </a:ext>
                  </a:extLst>
                </a:gridCol>
                <a:gridCol w="1069477">
                  <a:extLst>
                    <a:ext uri="{9D8B030D-6E8A-4147-A177-3AD203B41FA5}">
                      <a16:colId xmlns:a16="http://schemas.microsoft.com/office/drawing/2014/main" val="3992838976"/>
                    </a:ext>
                  </a:extLst>
                </a:gridCol>
                <a:gridCol w="1069477">
                  <a:extLst>
                    <a:ext uri="{9D8B030D-6E8A-4147-A177-3AD203B41FA5}">
                      <a16:colId xmlns:a16="http://schemas.microsoft.com/office/drawing/2014/main" val="1171530504"/>
                    </a:ext>
                  </a:extLst>
                </a:gridCol>
                <a:gridCol w="1069974">
                  <a:extLst>
                    <a:ext uri="{9D8B030D-6E8A-4147-A177-3AD203B41FA5}">
                      <a16:colId xmlns:a16="http://schemas.microsoft.com/office/drawing/2014/main" val="3739793791"/>
                    </a:ext>
                  </a:extLst>
                </a:gridCol>
                <a:gridCol w="1069974">
                  <a:extLst>
                    <a:ext uri="{9D8B030D-6E8A-4147-A177-3AD203B41FA5}">
                      <a16:colId xmlns:a16="http://schemas.microsoft.com/office/drawing/2014/main" val="1367593963"/>
                    </a:ext>
                  </a:extLst>
                </a:gridCol>
              </a:tblGrid>
              <a:tr h="168771">
                <a:tc gridSpan="6">
                  <a:txBody>
                    <a:bodyPr/>
                    <a:lstStyle/>
                    <a:p>
                      <a:pPr marL="0" marR="0">
                        <a:lnSpc>
                          <a:spcPct val="115000"/>
                        </a:lnSpc>
                        <a:spcAft>
                          <a:spcPts val="800"/>
                        </a:spcAft>
                      </a:pPr>
                      <a:r>
                        <a:rPr lang="en-US" sz="800" kern="100">
                          <a:effectLst/>
                        </a:rPr>
                        <a:t>Adaptive Survival Strategies The Defense Cascade (Kozlowska, et al. 2015)</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7877" marR="4787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801429"/>
                  </a:ext>
                </a:extLst>
              </a:tr>
              <a:tr h="173479">
                <a:tc>
                  <a:txBody>
                    <a:bodyPr/>
                    <a:lstStyle/>
                    <a:p>
                      <a:pPr marL="0" marR="0">
                        <a:lnSpc>
                          <a:spcPct val="115000"/>
                        </a:lnSpc>
                        <a:spcAft>
                          <a:spcPts val="800"/>
                        </a:spcAft>
                      </a:pPr>
                      <a:r>
                        <a:rPr lang="en-US" sz="1000" kern="100">
                          <a:effectLst/>
                        </a:rPr>
                        <a:t>Freeze </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7877" marR="47877" marT="0" marB="0"/>
                </a:tc>
                <a:tc>
                  <a:txBody>
                    <a:bodyPr/>
                    <a:lstStyle/>
                    <a:p>
                      <a:pPr marL="0" marR="0">
                        <a:lnSpc>
                          <a:spcPct val="115000"/>
                        </a:lnSpc>
                        <a:spcAft>
                          <a:spcPts val="800"/>
                        </a:spcAft>
                      </a:pPr>
                      <a:r>
                        <a:rPr lang="en-US" sz="1000" kern="100">
                          <a:effectLst/>
                        </a:rPr>
                        <a:t>Flight</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7877" marR="47877" marT="0" marB="0"/>
                </a:tc>
                <a:tc>
                  <a:txBody>
                    <a:bodyPr/>
                    <a:lstStyle/>
                    <a:p>
                      <a:pPr marL="0" marR="0">
                        <a:lnSpc>
                          <a:spcPct val="115000"/>
                        </a:lnSpc>
                        <a:spcAft>
                          <a:spcPts val="800"/>
                        </a:spcAft>
                      </a:pPr>
                      <a:r>
                        <a:rPr lang="en-US" sz="1000" kern="100">
                          <a:effectLst/>
                        </a:rPr>
                        <a:t>Fight</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7877" marR="47877" marT="0" marB="0"/>
                </a:tc>
                <a:tc>
                  <a:txBody>
                    <a:bodyPr/>
                    <a:lstStyle/>
                    <a:p>
                      <a:pPr marL="0" marR="0">
                        <a:lnSpc>
                          <a:spcPct val="115000"/>
                        </a:lnSpc>
                        <a:spcAft>
                          <a:spcPts val="800"/>
                        </a:spcAft>
                      </a:pPr>
                      <a:r>
                        <a:rPr lang="en-US" sz="1000" kern="100">
                          <a:effectLst/>
                        </a:rPr>
                        <a:t>Fawn</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7877" marR="47877" marT="0" marB="0"/>
                </a:tc>
                <a:tc>
                  <a:txBody>
                    <a:bodyPr/>
                    <a:lstStyle/>
                    <a:p>
                      <a:pPr marL="0" marR="0">
                        <a:lnSpc>
                          <a:spcPct val="115000"/>
                        </a:lnSpc>
                        <a:spcAft>
                          <a:spcPts val="800"/>
                        </a:spcAft>
                      </a:pPr>
                      <a:r>
                        <a:rPr lang="en-US" sz="1000" kern="100">
                          <a:effectLst/>
                        </a:rPr>
                        <a:t>Submit</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7877" marR="47877" marT="0" marB="0"/>
                </a:tc>
                <a:tc>
                  <a:txBody>
                    <a:bodyPr/>
                    <a:lstStyle/>
                    <a:p>
                      <a:pPr marL="0" marR="0">
                        <a:lnSpc>
                          <a:spcPct val="115000"/>
                        </a:lnSpc>
                        <a:spcAft>
                          <a:spcPts val="800"/>
                        </a:spcAft>
                      </a:pPr>
                      <a:r>
                        <a:rPr lang="en-US" sz="1000" kern="100">
                          <a:effectLst/>
                        </a:rPr>
                        <a:t>Faint</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7877" marR="47877"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599464"/>
                  </a:ext>
                </a:extLst>
              </a:tr>
              <a:tr h="4723603">
                <a:tc>
                  <a:txBody>
                    <a:bodyPr/>
                    <a:lstStyle/>
                    <a:p>
                      <a:pPr marL="0" marR="0">
                        <a:lnSpc>
                          <a:spcPct val="115000"/>
                        </a:lnSpc>
                        <a:spcAft>
                          <a:spcPts val="800"/>
                        </a:spcAft>
                      </a:pPr>
                      <a:r>
                        <a:rPr lang="en-US" sz="800" kern="100">
                          <a:effectLst/>
                        </a:rPr>
                        <a:t>Tonic </a:t>
                      </a:r>
                    </a:p>
                    <a:p>
                      <a:pPr marL="0" marR="0">
                        <a:lnSpc>
                          <a:spcPct val="115000"/>
                        </a:lnSpc>
                        <a:spcAft>
                          <a:spcPts val="800"/>
                        </a:spcAft>
                      </a:pPr>
                      <a:r>
                        <a:rPr lang="en-US" sz="800" kern="100">
                          <a:effectLst/>
                        </a:rPr>
                        <a:t> </a:t>
                      </a:r>
                    </a:p>
                    <a:p>
                      <a:pPr marL="0" marR="0">
                        <a:lnSpc>
                          <a:spcPct val="115000"/>
                        </a:lnSpc>
                        <a:spcAft>
                          <a:spcPts val="800"/>
                        </a:spcAft>
                      </a:pPr>
                      <a:r>
                        <a:rPr lang="en-US" sz="800" kern="100">
                          <a:effectLst/>
                        </a:rPr>
                        <a:t>Immobility </a:t>
                      </a:r>
                    </a:p>
                    <a:p>
                      <a:pPr marL="0" marR="0">
                        <a:lnSpc>
                          <a:spcPct val="115000"/>
                        </a:lnSpc>
                        <a:spcAft>
                          <a:spcPts val="800"/>
                        </a:spcAft>
                      </a:pPr>
                      <a:r>
                        <a:rPr lang="en-US" sz="800" kern="100">
                          <a:effectLst/>
                        </a:rPr>
                        <a:t> </a:t>
                      </a:r>
                    </a:p>
                    <a:p>
                      <a:pPr marL="0" marR="0">
                        <a:lnSpc>
                          <a:spcPct val="115000"/>
                        </a:lnSpc>
                        <a:spcAft>
                          <a:spcPts val="800"/>
                        </a:spcAft>
                      </a:pPr>
                      <a:r>
                        <a:rPr lang="en-US" sz="800" kern="100">
                          <a:effectLst/>
                        </a:rPr>
                        <a:t>Increased heartrate </a:t>
                      </a:r>
                    </a:p>
                    <a:p>
                      <a:pPr marL="0" marR="0">
                        <a:lnSpc>
                          <a:spcPct val="115000"/>
                        </a:lnSpc>
                        <a:spcAft>
                          <a:spcPts val="800"/>
                        </a:spcAft>
                      </a:pPr>
                      <a:r>
                        <a:rPr lang="en-US" sz="800" kern="100">
                          <a:effectLst/>
                        </a:rPr>
                        <a:t> </a:t>
                      </a:r>
                    </a:p>
                    <a:p>
                      <a:pPr marL="0" marR="0">
                        <a:lnSpc>
                          <a:spcPct val="115000"/>
                        </a:lnSpc>
                        <a:spcAft>
                          <a:spcPts val="800"/>
                        </a:spcAft>
                      </a:pPr>
                      <a:r>
                        <a:rPr lang="en-US" sz="800" kern="100">
                          <a:effectLst/>
                        </a:rPr>
                        <a:t>Feeling frozen, cannot move –</a:t>
                      </a:r>
                    </a:p>
                    <a:p>
                      <a:pPr marL="0" marR="0">
                        <a:lnSpc>
                          <a:spcPct val="115000"/>
                        </a:lnSpc>
                        <a:spcAft>
                          <a:spcPts val="800"/>
                        </a:spcAft>
                      </a:pPr>
                      <a:r>
                        <a:rPr lang="en-US" sz="800" kern="100">
                          <a:effectLst/>
                        </a:rPr>
                        <a:t> </a:t>
                      </a:r>
                    </a:p>
                    <a:p>
                      <a:pPr marL="0" marR="0">
                        <a:lnSpc>
                          <a:spcPct val="115000"/>
                        </a:lnSpc>
                        <a:spcAft>
                          <a:spcPts val="800"/>
                        </a:spcAft>
                      </a:pPr>
                      <a:r>
                        <a:rPr lang="en-US" sz="800" kern="100">
                          <a:effectLst/>
                        </a:rPr>
                        <a:t>Breath is held </a:t>
                      </a:r>
                    </a:p>
                    <a:p>
                      <a:pPr marL="0" marR="0">
                        <a:lnSpc>
                          <a:spcPct val="115000"/>
                        </a:lnSpc>
                        <a:spcAft>
                          <a:spcPts val="800"/>
                        </a:spcAft>
                      </a:pPr>
                      <a:r>
                        <a:rPr lang="en-US" sz="800" kern="100">
                          <a:effectLst/>
                        </a:rPr>
                        <a:t> </a:t>
                      </a:r>
                    </a:p>
                    <a:p>
                      <a:pPr marL="0" marR="0">
                        <a:lnSpc>
                          <a:spcPct val="115000"/>
                        </a:lnSpc>
                        <a:spcAft>
                          <a:spcPts val="800"/>
                        </a:spcAft>
                      </a:pPr>
                      <a:r>
                        <a:rPr lang="en-US" sz="800" kern="100">
                          <a:effectLst/>
                        </a:rPr>
                        <a:t>Deer in the headlights </a:t>
                      </a:r>
                    </a:p>
                    <a:p>
                      <a:pPr marL="0" marR="0">
                        <a:lnSpc>
                          <a:spcPct val="115000"/>
                        </a:lnSpc>
                        <a:spcAft>
                          <a:spcPts val="800"/>
                        </a:spcAft>
                      </a:pPr>
                      <a:r>
                        <a:rPr lang="en-US" sz="800" kern="100">
                          <a:effectLst/>
                        </a:rPr>
                        <a:t> </a:t>
                      </a:r>
                    </a:p>
                    <a:p>
                      <a:pPr marL="0" marR="0">
                        <a:lnSpc>
                          <a:spcPct val="115000"/>
                        </a:lnSpc>
                        <a:spcAft>
                          <a:spcPts val="800"/>
                        </a:spcAft>
                      </a:pPr>
                      <a:r>
                        <a:rPr lang="en-US" sz="800" kern="100">
                          <a:effectLst/>
                        </a:rPr>
                        <a:t>Eyes are locked or still </a:t>
                      </a:r>
                    </a:p>
                    <a:p>
                      <a:pPr marL="0" marR="0">
                        <a:lnSpc>
                          <a:spcPct val="115000"/>
                        </a:lnSpc>
                        <a:spcAft>
                          <a:spcPts val="800"/>
                        </a:spcAft>
                      </a:pPr>
                      <a:r>
                        <a:rPr lang="en-US" sz="800" kern="100">
                          <a:effectLst/>
                        </a:rPr>
                        <a:t> </a:t>
                      </a:r>
                    </a:p>
                    <a:p>
                      <a:pPr marL="0" marR="0">
                        <a:lnSpc>
                          <a:spcPct val="115000"/>
                        </a:lnSpc>
                        <a:spcAft>
                          <a:spcPts val="800"/>
                        </a:spcAft>
                      </a:pPr>
                      <a:r>
                        <a:rPr lang="en-US" sz="800" kern="100">
                          <a:effectLst/>
                        </a:rPr>
                        <a:t>Hyper aware of body sensations</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7877" marR="47877" marT="0" marB="0"/>
                </a:tc>
                <a:tc>
                  <a:txBody>
                    <a:bodyPr/>
                    <a:lstStyle/>
                    <a:p>
                      <a:pPr marL="0" marR="0">
                        <a:lnSpc>
                          <a:spcPct val="115000"/>
                        </a:lnSpc>
                        <a:spcAft>
                          <a:spcPts val="800"/>
                        </a:spcAft>
                      </a:pPr>
                      <a:r>
                        <a:rPr lang="en-US" sz="800" kern="100">
                          <a:effectLst/>
                        </a:rPr>
                        <a:t>Startles easily </a:t>
                      </a:r>
                    </a:p>
                    <a:p>
                      <a:pPr marL="0" marR="0">
                        <a:lnSpc>
                          <a:spcPct val="115000"/>
                        </a:lnSpc>
                        <a:spcAft>
                          <a:spcPts val="800"/>
                        </a:spcAft>
                      </a:pPr>
                      <a:r>
                        <a:rPr lang="en-US" sz="800" kern="100">
                          <a:effectLst/>
                        </a:rPr>
                        <a:t> </a:t>
                      </a:r>
                    </a:p>
                    <a:p>
                      <a:pPr marL="0" marR="0">
                        <a:lnSpc>
                          <a:spcPct val="115000"/>
                        </a:lnSpc>
                        <a:spcAft>
                          <a:spcPts val="800"/>
                        </a:spcAft>
                      </a:pPr>
                      <a:r>
                        <a:rPr lang="en-US" sz="800" kern="100">
                          <a:effectLst/>
                        </a:rPr>
                        <a:t>Hyper-vigilant  </a:t>
                      </a:r>
                    </a:p>
                    <a:p>
                      <a:pPr marL="0" marR="0">
                        <a:lnSpc>
                          <a:spcPct val="115000"/>
                        </a:lnSpc>
                        <a:spcAft>
                          <a:spcPts val="800"/>
                        </a:spcAft>
                      </a:pPr>
                      <a:r>
                        <a:rPr lang="en-US" sz="800" kern="100">
                          <a:effectLst/>
                        </a:rPr>
                        <a:t> </a:t>
                      </a:r>
                    </a:p>
                    <a:p>
                      <a:pPr marL="0" marR="0">
                        <a:lnSpc>
                          <a:spcPct val="115000"/>
                        </a:lnSpc>
                        <a:spcAft>
                          <a:spcPts val="800"/>
                        </a:spcAft>
                      </a:pPr>
                      <a:r>
                        <a:rPr lang="en-US" sz="800" kern="100">
                          <a:effectLst/>
                        </a:rPr>
                        <a:t>Breathing rapidly into upper chest  </a:t>
                      </a:r>
                    </a:p>
                    <a:p>
                      <a:pPr marL="0" marR="0">
                        <a:lnSpc>
                          <a:spcPct val="115000"/>
                        </a:lnSpc>
                        <a:spcAft>
                          <a:spcPts val="800"/>
                        </a:spcAft>
                      </a:pPr>
                      <a:r>
                        <a:rPr lang="en-US" sz="800" kern="100">
                          <a:effectLst/>
                        </a:rPr>
                        <a:t> </a:t>
                      </a:r>
                    </a:p>
                    <a:p>
                      <a:pPr marL="0" marR="0">
                        <a:lnSpc>
                          <a:spcPct val="115000"/>
                        </a:lnSpc>
                        <a:spcAft>
                          <a:spcPts val="800"/>
                        </a:spcAft>
                      </a:pPr>
                      <a:r>
                        <a:rPr lang="en-US" sz="800" kern="100">
                          <a:effectLst/>
                        </a:rPr>
                        <a:t>Eyes darting </a:t>
                      </a:r>
                    </a:p>
                    <a:p>
                      <a:pPr marL="0" marR="0">
                        <a:lnSpc>
                          <a:spcPct val="115000"/>
                        </a:lnSpc>
                        <a:spcAft>
                          <a:spcPts val="800"/>
                        </a:spcAft>
                      </a:pPr>
                      <a:r>
                        <a:rPr lang="en-US" sz="800" kern="100">
                          <a:effectLst/>
                        </a:rPr>
                        <a:t> </a:t>
                      </a:r>
                    </a:p>
                    <a:p>
                      <a:pPr marL="0" marR="0">
                        <a:lnSpc>
                          <a:spcPct val="115000"/>
                        </a:lnSpc>
                        <a:spcAft>
                          <a:spcPts val="800"/>
                        </a:spcAft>
                      </a:pPr>
                      <a:r>
                        <a:rPr lang="en-US" sz="800" kern="100">
                          <a:effectLst/>
                        </a:rPr>
                        <a:t>Racing thoughts </a:t>
                      </a:r>
                    </a:p>
                    <a:p>
                      <a:pPr marL="0" marR="0">
                        <a:lnSpc>
                          <a:spcPct val="115000"/>
                        </a:lnSpc>
                        <a:spcAft>
                          <a:spcPts val="800"/>
                        </a:spcAft>
                      </a:pPr>
                      <a:r>
                        <a:rPr lang="en-US" sz="800" kern="100">
                          <a:effectLst/>
                        </a:rPr>
                        <a:t> </a:t>
                      </a:r>
                    </a:p>
                    <a:p>
                      <a:pPr marL="0" marR="0">
                        <a:lnSpc>
                          <a:spcPct val="115000"/>
                        </a:lnSpc>
                        <a:spcAft>
                          <a:spcPts val="800"/>
                        </a:spcAft>
                      </a:pPr>
                      <a:r>
                        <a:rPr lang="en-US" sz="800" kern="100">
                          <a:effectLst/>
                        </a:rPr>
                        <a:t>Jumpy or fidgeting </a:t>
                      </a:r>
                    </a:p>
                    <a:p>
                      <a:pPr marL="0" marR="0">
                        <a:lnSpc>
                          <a:spcPct val="115000"/>
                        </a:lnSpc>
                        <a:spcAft>
                          <a:spcPts val="800"/>
                        </a:spcAft>
                      </a:pPr>
                      <a:r>
                        <a:rPr lang="en-US" sz="800" kern="100">
                          <a:effectLst/>
                        </a:rPr>
                        <a:t> </a:t>
                      </a:r>
                    </a:p>
                    <a:p>
                      <a:pPr marL="0" marR="0">
                        <a:lnSpc>
                          <a:spcPct val="115000"/>
                        </a:lnSpc>
                        <a:spcAft>
                          <a:spcPts val="800"/>
                        </a:spcAft>
                      </a:pPr>
                      <a:r>
                        <a:rPr lang="en-US" sz="800" kern="100">
                          <a:effectLst/>
                        </a:rPr>
                        <a:t>Difficulty slowing down or connecting to the body</a:t>
                      </a:r>
                      <a:endParaRPr lang="en-US" sz="800" kern="100">
                        <a:effectLst/>
                        <a:latin typeface="Aptos" panose="020B0004020202020204" pitchFamily="34" charset="0"/>
                        <a:ea typeface="Aptos" panose="020B0004020202020204" pitchFamily="34" charset="0"/>
                        <a:cs typeface="Times New Roman" panose="02020603050405020304" pitchFamily="18" charset="0"/>
                      </a:endParaRPr>
                    </a:p>
                  </a:txBody>
                  <a:tcPr marL="47877" marR="47877" marT="0" marB="0"/>
                </a:tc>
                <a:tc>
                  <a:txBody>
                    <a:bodyPr/>
                    <a:lstStyle/>
                    <a:p>
                      <a:pPr marL="0" marR="0">
                        <a:lnSpc>
                          <a:spcPct val="115000"/>
                        </a:lnSpc>
                        <a:spcAft>
                          <a:spcPts val="800"/>
                        </a:spcAft>
                      </a:pPr>
                      <a:r>
                        <a:rPr lang="en-US" sz="800" kern="100" dirty="0">
                          <a:effectLst/>
                        </a:rPr>
                        <a:t>Tension in jaw, arms, hands, legs </a:t>
                      </a:r>
                    </a:p>
                    <a:p>
                      <a:pPr marL="0" marR="0">
                        <a:lnSpc>
                          <a:spcPct val="115000"/>
                        </a:lnSpc>
                        <a:spcAft>
                          <a:spcPts val="800"/>
                        </a:spcAft>
                      </a:pPr>
                      <a:r>
                        <a:rPr lang="en-US" sz="800" kern="100" dirty="0">
                          <a:effectLst/>
                        </a:rPr>
                        <a:t> </a:t>
                      </a:r>
                    </a:p>
                    <a:p>
                      <a:pPr marL="0" marR="0">
                        <a:lnSpc>
                          <a:spcPct val="115000"/>
                        </a:lnSpc>
                        <a:spcAft>
                          <a:spcPts val="800"/>
                        </a:spcAft>
                      </a:pPr>
                      <a:r>
                        <a:rPr lang="en-US" sz="800" kern="100" dirty="0">
                          <a:effectLst/>
                        </a:rPr>
                        <a:t>Audible breath, exerted exhale  </a:t>
                      </a:r>
                    </a:p>
                    <a:p>
                      <a:pPr marL="0" marR="0">
                        <a:lnSpc>
                          <a:spcPct val="115000"/>
                        </a:lnSpc>
                        <a:spcAft>
                          <a:spcPts val="800"/>
                        </a:spcAft>
                      </a:pPr>
                      <a:r>
                        <a:rPr lang="en-US" sz="800" kern="100" dirty="0">
                          <a:effectLst/>
                        </a:rPr>
                        <a:t> </a:t>
                      </a:r>
                    </a:p>
                    <a:p>
                      <a:pPr marL="0" marR="0">
                        <a:lnSpc>
                          <a:spcPct val="115000"/>
                        </a:lnSpc>
                        <a:spcAft>
                          <a:spcPts val="800"/>
                        </a:spcAft>
                      </a:pPr>
                      <a:r>
                        <a:rPr lang="en-US" sz="800" kern="100" dirty="0">
                          <a:effectLst/>
                        </a:rPr>
                        <a:t>Aggressive posturing </a:t>
                      </a:r>
                    </a:p>
                    <a:p>
                      <a:pPr marL="0" marR="0">
                        <a:lnSpc>
                          <a:spcPct val="115000"/>
                        </a:lnSpc>
                        <a:spcAft>
                          <a:spcPts val="800"/>
                        </a:spcAft>
                      </a:pPr>
                      <a:r>
                        <a:rPr lang="en-US" sz="800" kern="100" dirty="0">
                          <a:effectLst/>
                        </a:rPr>
                        <a:t> </a:t>
                      </a:r>
                    </a:p>
                    <a:p>
                      <a:pPr marL="0" marR="0">
                        <a:lnSpc>
                          <a:spcPct val="115000"/>
                        </a:lnSpc>
                        <a:spcAft>
                          <a:spcPts val="800"/>
                        </a:spcAft>
                      </a:pPr>
                      <a:r>
                        <a:rPr lang="en-US" sz="800" kern="100" dirty="0">
                          <a:effectLst/>
                        </a:rPr>
                        <a:t>Furrowed brow, eyes narrowed </a:t>
                      </a:r>
                    </a:p>
                    <a:p>
                      <a:pPr marL="0" marR="0">
                        <a:lnSpc>
                          <a:spcPct val="115000"/>
                        </a:lnSpc>
                        <a:spcAft>
                          <a:spcPts val="800"/>
                        </a:spcAft>
                      </a:pPr>
                      <a:r>
                        <a:rPr lang="en-US" sz="800" kern="100" dirty="0">
                          <a:effectLst/>
                        </a:rPr>
                        <a:t> </a:t>
                      </a:r>
                    </a:p>
                    <a:p>
                      <a:pPr marL="0" marR="0">
                        <a:lnSpc>
                          <a:spcPct val="115000"/>
                        </a:lnSpc>
                        <a:spcAft>
                          <a:spcPts val="800"/>
                        </a:spcAft>
                      </a:pPr>
                      <a:r>
                        <a:rPr lang="en-US" sz="800" kern="100" dirty="0">
                          <a:effectLst/>
                        </a:rPr>
                        <a:t>Can’t relax in body</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77" marR="47877" marT="0" marB="0"/>
                </a:tc>
                <a:tc>
                  <a:txBody>
                    <a:bodyPr/>
                    <a:lstStyle/>
                    <a:p>
                      <a:pPr marL="0" marR="0">
                        <a:lnSpc>
                          <a:spcPct val="115000"/>
                        </a:lnSpc>
                        <a:spcAft>
                          <a:spcPts val="800"/>
                        </a:spcAft>
                      </a:pPr>
                      <a:r>
                        <a:rPr lang="en-US" sz="800" kern="100" dirty="0">
                          <a:effectLst/>
                        </a:rPr>
                        <a:t>Highly aware of other’s somatic cues </a:t>
                      </a:r>
                    </a:p>
                    <a:p>
                      <a:pPr marL="0" marR="0">
                        <a:lnSpc>
                          <a:spcPct val="115000"/>
                        </a:lnSpc>
                        <a:spcAft>
                          <a:spcPts val="800"/>
                        </a:spcAft>
                      </a:pPr>
                      <a:r>
                        <a:rPr lang="en-US" sz="800" kern="100" dirty="0">
                          <a:effectLst/>
                        </a:rPr>
                        <a:t> </a:t>
                      </a:r>
                    </a:p>
                    <a:p>
                      <a:pPr marL="0" marR="0">
                        <a:lnSpc>
                          <a:spcPct val="115000"/>
                        </a:lnSpc>
                        <a:spcAft>
                          <a:spcPts val="800"/>
                        </a:spcAft>
                      </a:pPr>
                      <a:r>
                        <a:rPr lang="en-US" sz="800" kern="100" dirty="0">
                          <a:effectLst/>
                        </a:rPr>
                        <a:t>Posture leans forward, chin forward </a:t>
                      </a:r>
                    </a:p>
                    <a:p>
                      <a:pPr marL="0" marR="0">
                        <a:lnSpc>
                          <a:spcPct val="115000"/>
                        </a:lnSpc>
                        <a:spcAft>
                          <a:spcPts val="800"/>
                        </a:spcAft>
                      </a:pPr>
                      <a:r>
                        <a:rPr lang="en-US" sz="800" kern="100" dirty="0">
                          <a:effectLst/>
                        </a:rPr>
                        <a:t> </a:t>
                      </a:r>
                    </a:p>
                    <a:p>
                      <a:pPr marL="0" marR="0">
                        <a:lnSpc>
                          <a:spcPct val="115000"/>
                        </a:lnSpc>
                        <a:spcAft>
                          <a:spcPts val="800"/>
                        </a:spcAft>
                      </a:pPr>
                      <a:r>
                        <a:rPr lang="en-US" sz="800" kern="100" dirty="0">
                          <a:effectLst/>
                        </a:rPr>
                        <a:t>Eyes reaching or scanning </a:t>
                      </a:r>
                    </a:p>
                    <a:p>
                      <a:pPr marL="0" marR="0">
                        <a:lnSpc>
                          <a:spcPct val="115000"/>
                        </a:lnSpc>
                        <a:spcAft>
                          <a:spcPts val="800"/>
                        </a:spcAft>
                      </a:pPr>
                      <a:r>
                        <a:rPr lang="en-US" sz="800" kern="100" dirty="0">
                          <a:effectLst/>
                        </a:rPr>
                        <a:t> </a:t>
                      </a:r>
                    </a:p>
                    <a:p>
                      <a:pPr marL="0" marR="0">
                        <a:lnSpc>
                          <a:spcPct val="115000"/>
                        </a:lnSpc>
                        <a:spcAft>
                          <a:spcPts val="800"/>
                        </a:spcAft>
                      </a:pPr>
                      <a:r>
                        <a:rPr lang="en-US" sz="800" kern="100" dirty="0">
                          <a:effectLst/>
                        </a:rPr>
                        <a:t>Caretaking or co-dependence </a:t>
                      </a:r>
                    </a:p>
                    <a:p>
                      <a:pPr marL="0" marR="0">
                        <a:lnSpc>
                          <a:spcPct val="115000"/>
                        </a:lnSpc>
                        <a:spcAft>
                          <a:spcPts val="800"/>
                        </a:spcAft>
                      </a:pPr>
                      <a:r>
                        <a:rPr lang="en-US" sz="800" kern="100" dirty="0">
                          <a:effectLst/>
                        </a:rPr>
                        <a:t> </a:t>
                      </a:r>
                    </a:p>
                    <a:p>
                      <a:pPr marL="0" marR="0">
                        <a:lnSpc>
                          <a:spcPct val="115000"/>
                        </a:lnSpc>
                        <a:spcAft>
                          <a:spcPts val="800"/>
                        </a:spcAft>
                      </a:pPr>
                      <a:r>
                        <a:rPr lang="en-US" sz="800" kern="100" dirty="0">
                          <a:effectLst/>
                        </a:rPr>
                        <a:t>Disconnected from own body or needs</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77" marR="47877" marT="0" marB="0"/>
                </a:tc>
                <a:tc>
                  <a:txBody>
                    <a:bodyPr/>
                    <a:lstStyle/>
                    <a:p>
                      <a:pPr marL="0" marR="0">
                        <a:lnSpc>
                          <a:spcPct val="115000"/>
                        </a:lnSpc>
                        <a:spcAft>
                          <a:spcPts val="800"/>
                        </a:spcAft>
                      </a:pPr>
                      <a:r>
                        <a:rPr lang="en-US" sz="800" kern="100" dirty="0">
                          <a:effectLst/>
                        </a:rPr>
                        <a:t>Focused on attachment even if to the perpetrator </a:t>
                      </a:r>
                    </a:p>
                    <a:p>
                      <a:pPr marL="0" marR="0">
                        <a:lnSpc>
                          <a:spcPct val="115000"/>
                        </a:lnSpc>
                        <a:spcAft>
                          <a:spcPts val="800"/>
                        </a:spcAft>
                      </a:pPr>
                      <a:r>
                        <a:rPr lang="en-US" sz="800" kern="100" dirty="0">
                          <a:effectLst/>
                        </a:rPr>
                        <a:t> </a:t>
                      </a:r>
                    </a:p>
                    <a:p>
                      <a:pPr marL="0" marR="0">
                        <a:lnSpc>
                          <a:spcPct val="115000"/>
                        </a:lnSpc>
                        <a:spcAft>
                          <a:spcPts val="800"/>
                        </a:spcAft>
                      </a:pPr>
                      <a:r>
                        <a:rPr lang="en-US" sz="800" kern="100" dirty="0">
                          <a:effectLst/>
                        </a:rPr>
                        <a:t>Surrender a will of one’s own </a:t>
                      </a:r>
                    </a:p>
                    <a:p>
                      <a:pPr marL="0" marR="0">
                        <a:lnSpc>
                          <a:spcPct val="115000"/>
                        </a:lnSpc>
                        <a:spcAft>
                          <a:spcPts val="800"/>
                        </a:spcAft>
                      </a:pPr>
                      <a:r>
                        <a:rPr lang="en-US" sz="800" kern="100" dirty="0">
                          <a:effectLst/>
                        </a:rPr>
                        <a:t> </a:t>
                      </a:r>
                    </a:p>
                    <a:p>
                      <a:pPr marL="0" marR="0">
                        <a:lnSpc>
                          <a:spcPct val="115000"/>
                        </a:lnSpc>
                        <a:spcAft>
                          <a:spcPts val="800"/>
                        </a:spcAft>
                      </a:pPr>
                      <a:r>
                        <a:rPr lang="en-US" sz="800" kern="100" dirty="0">
                          <a:effectLst/>
                        </a:rPr>
                        <a:t>Longing to belong  </a:t>
                      </a:r>
                    </a:p>
                    <a:p>
                      <a:pPr marL="0" marR="0">
                        <a:lnSpc>
                          <a:spcPct val="115000"/>
                        </a:lnSpc>
                        <a:spcAft>
                          <a:spcPts val="800"/>
                        </a:spcAft>
                      </a:pPr>
                      <a:r>
                        <a:rPr lang="en-US" sz="800" kern="100" dirty="0">
                          <a:effectLst/>
                        </a:rPr>
                        <a:t> </a:t>
                      </a:r>
                    </a:p>
                    <a:p>
                      <a:pPr marL="0" marR="0">
                        <a:lnSpc>
                          <a:spcPct val="115000"/>
                        </a:lnSpc>
                        <a:spcAft>
                          <a:spcPts val="800"/>
                        </a:spcAft>
                      </a:pPr>
                      <a:r>
                        <a:rPr lang="en-US" sz="800" kern="100" dirty="0">
                          <a:effectLst/>
                        </a:rPr>
                        <a:t>Loss of a “sense of self” </a:t>
                      </a:r>
                    </a:p>
                    <a:p>
                      <a:pPr marL="0" marR="0">
                        <a:lnSpc>
                          <a:spcPct val="115000"/>
                        </a:lnSpc>
                        <a:spcAft>
                          <a:spcPts val="800"/>
                        </a:spcAft>
                      </a:pPr>
                      <a:r>
                        <a:rPr lang="en-US" sz="800" kern="100" dirty="0">
                          <a:effectLst/>
                        </a:rPr>
                        <a:t> </a:t>
                      </a:r>
                    </a:p>
                    <a:p>
                      <a:pPr marL="0" marR="0">
                        <a:lnSpc>
                          <a:spcPct val="115000"/>
                        </a:lnSpc>
                        <a:spcAft>
                          <a:spcPts val="800"/>
                        </a:spcAft>
                      </a:pPr>
                      <a:r>
                        <a:rPr lang="en-US" sz="800" kern="100" dirty="0">
                          <a:effectLst/>
                        </a:rPr>
                        <a:t>Hunched shoulders </a:t>
                      </a:r>
                    </a:p>
                    <a:p>
                      <a:pPr marL="0" marR="0">
                        <a:lnSpc>
                          <a:spcPct val="115000"/>
                        </a:lnSpc>
                        <a:spcAft>
                          <a:spcPts val="800"/>
                        </a:spcAft>
                      </a:pPr>
                      <a:r>
                        <a:rPr lang="en-US" sz="800" kern="100" dirty="0">
                          <a:effectLst/>
                        </a:rPr>
                        <a:t> </a:t>
                      </a:r>
                    </a:p>
                    <a:p>
                      <a:pPr marL="0" marR="0">
                        <a:lnSpc>
                          <a:spcPct val="115000"/>
                        </a:lnSpc>
                        <a:spcAft>
                          <a:spcPts val="800"/>
                        </a:spcAft>
                      </a:pPr>
                      <a:r>
                        <a:rPr lang="en-US" sz="800" kern="100" dirty="0">
                          <a:effectLst/>
                        </a:rPr>
                        <a:t>Dulling of the senses</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77" marR="47877" marT="0" marB="0">
                    <a:lnR w="12700" cap="flat" cmpd="sng" algn="ctr">
                      <a:solidFill>
                        <a:schemeClr val="tx1"/>
                      </a:solidFill>
                      <a:prstDash val="solid"/>
                      <a:round/>
                      <a:headEnd type="none" w="med" len="med"/>
                      <a:tailEnd type="none" w="med" len="med"/>
                    </a:lnR>
                  </a:tcPr>
                </a:tc>
                <a:tc>
                  <a:txBody>
                    <a:bodyPr/>
                    <a:lstStyle/>
                    <a:p>
                      <a:pPr marL="0" marR="0">
                        <a:lnSpc>
                          <a:spcPct val="115000"/>
                        </a:lnSpc>
                        <a:spcAft>
                          <a:spcPts val="800"/>
                        </a:spcAft>
                      </a:pPr>
                      <a:r>
                        <a:rPr lang="en-US" sz="800" kern="100" dirty="0">
                          <a:effectLst/>
                        </a:rPr>
                        <a:t>Collapsed </a:t>
                      </a:r>
                    </a:p>
                    <a:p>
                      <a:pPr marL="0" marR="0">
                        <a:lnSpc>
                          <a:spcPct val="115000"/>
                        </a:lnSpc>
                        <a:spcAft>
                          <a:spcPts val="800"/>
                        </a:spcAft>
                      </a:pPr>
                      <a:r>
                        <a:rPr lang="en-US" sz="800" kern="100" dirty="0">
                          <a:effectLst/>
                        </a:rPr>
                        <a:t> </a:t>
                      </a:r>
                    </a:p>
                    <a:p>
                      <a:pPr marL="0" marR="0">
                        <a:lnSpc>
                          <a:spcPct val="115000"/>
                        </a:lnSpc>
                        <a:spcAft>
                          <a:spcPts val="800"/>
                        </a:spcAft>
                      </a:pPr>
                      <a:r>
                        <a:rPr lang="en-US" sz="800" kern="100" dirty="0">
                          <a:effectLst/>
                        </a:rPr>
                        <a:t>Immobility </a:t>
                      </a:r>
                    </a:p>
                    <a:p>
                      <a:pPr marL="0" marR="0">
                        <a:lnSpc>
                          <a:spcPct val="115000"/>
                        </a:lnSpc>
                        <a:spcAft>
                          <a:spcPts val="800"/>
                        </a:spcAft>
                      </a:pPr>
                      <a:r>
                        <a:rPr lang="en-US" sz="800" kern="100" dirty="0">
                          <a:effectLst/>
                        </a:rPr>
                        <a:t> </a:t>
                      </a:r>
                    </a:p>
                    <a:p>
                      <a:pPr marL="0" marR="0">
                        <a:lnSpc>
                          <a:spcPct val="115000"/>
                        </a:lnSpc>
                        <a:spcAft>
                          <a:spcPts val="800"/>
                        </a:spcAft>
                      </a:pPr>
                      <a:r>
                        <a:rPr lang="en-US" sz="800" kern="100" dirty="0">
                          <a:effectLst/>
                        </a:rPr>
                        <a:t>Reduced heartrate  </a:t>
                      </a:r>
                    </a:p>
                    <a:p>
                      <a:pPr marL="0" marR="0">
                        <a:lnSpc>
                          <a:spcPct val="115000"/>
                        </a:lnSpc>
                        <a:spcAft>
                          <a:spcPts val="800"/>
                        </a:spcAft>
                      </a:pPr>
                      <a:r>
                        <a:rPr lang="en-US" sz="800" kern="100" dirty="0">
                          <a:effectLst/>
                        </a:rPr>
                        <a:t> </a:t>
                      </a:r>
                    </a:p>
                    <a:p>
                      <a:pPr marL="0" marR="0">
                        <a:lnSpc>
                          <a:spcPct val="115000"/>
                        </a:lnSpc>
                        <a:spcAft>
                          <a:spcPts val="800"/>
                        </a:spcAft>
                      </a:pPr>
                      <a:r>
                        <a:rPr lang="en-US" sz="800" kern="100" dirty="0">
                          <a:effectLst/>
                        </a:rPr>
                        <a:t>Eyes downcast </a:t>
                      </a:r>
                    </a:p>
                    <a:p>
                      <a:pPr marL="0" marR="0">
                        <a:lnSpc>
                          <a:spcPct val="115000"/>
                        </a:lnSpc>
                        <a:spcAft>
                          <a:spcPts val="800"/>
                        </a:spcAft>
                      </a:pPr>
                      <a:r>
                        <a:rPr lang="en-US" sz="800" kern="100" dirty="0">
                          <a:effectLst/>
                        </a:rPr>
                        <a:t> </a:t>
                      </a:r>
                    </a:p>
                    <a:p>
                      <a:pPr marL="0" marR="0">
                        <a:lnSpc>
                          <a:spcPct val="115000"/>
                        </a:lnSpc>
                        <a:spcAft>
                          <a:spcPts val="800"/>
                        </a:spcAft>
                      </a:pPr>
                      <a:r>
                        <a:rPr lang="en-US" sz="800" kern="100" dirty="0">
                          <a:effectLst/>
                        </a:rPr>
                        <a:t>Breath is shallow </a:t>
                      </a:r>
                    </a:p>
                    <a:p>
                      <a:pPr marL="0" marR="0">
                        <a:lnSpc>
                          <a:spcPct val="115000"/>
                        </a:lnSpc>
                        <a:spcAft>
                          <a:spcPts val="800"/>
                        </a:spcAft>
                      </a:pPr>
                      <a:r>
                        <a:rPr lang="en-US" sz="800" kern="100" dirty="0">
                          <a:effectLst/>
                        </a:rPr>
                        <a:t> </a:t>
                      </a:r>
                    </a:p>
                    <a:p>
                      <a:pPr marL="0" marR="0">
                        <a:lnSpc>
                          <a:spcPct val="115000"/>
                        </a:lnSpc>
                        <a:spcAft>
                          <a:spcPts val="800"/>
                        </a:spcAft>
                      </a:pPr>
                      <a:r>
                        <a:rPr lang="en-US" sz="800" kern="100" dirty="0">
                          <a:effectLst/>
                        </a:rPr>
                        <a:t>Nausea, dizziness, blurred vision </a:t>
                      </a:r>
                    </a:p>
                    <a:p>
                      <a:pPr marL="0" marR="0">
                        <a:lnSpc>
                          <a:spcPct val="115000"/>
                        </a:lnSpc>
                        <a:spcAft>
                          <a:spcPts val="800"/>
                        </a:spcAft>
                      </a:pPr>
                      <a:r>
                        <a:rPr lang="en-US" sz="800" kern="100" dirty="0">
                          <a:effectLst/>
                        </a:rPr>
                        <a:t> </a:t>
                      </a:r>
                    </a:p>
                    <a:p>
                      <a:pPr marL="0" marR="0">
                        <a:lnSpc>
                          <a:spcPct val="115000"/>
                        </a:lnSpc>
                        <a:spcAft>
                          <a:spcPts val="800"/>
                        </a:spcAft>
                      </a:pPr>
                      <a:r>
                        <a:rPr lang="en-US" sz="800" kern="100" dirty="0">
                          <a:effectLst/>
                        </a:rPr>
                        <a:t>Disgust, lips curled down </a:t>
                      </a:r>
                    </a:p>
                    <a:p>
                      <a:pPr marL="0" marR="0">
                        <a:lnSpc>
                          <a:spcPct val="115000"/>
                        </a:lnSpc>
                        <a:spcAft>
                          <a:spcPts val="800"/>
                        </a:spcAft>
                      </a:pPr>
                      <a:r>
                        <a:rPr lang="en-US" sz="800" kern="100" dirty="0">
                          <a:effectLst/>
                        </a:rPr>
                        <a:t> </a:t>
                      </a:r>
                    </a:p>
                    <a:p>
                      <a:pPr marL="0" marR="0">
                        <a:lnSpc>
                          <a:spcPct val="115000"/>
                        </a:lnSpc>
                        <a:spcAft>
                          <a:spcPts val="800"/>
                        </a:spcAft>
                      </a:pPr>
                      <a:r>
                        <a:rPr lang="en-US" sz="800" kern="100" dirty="0">
                          <a:effectLst/>
                        </a:rPr>
                        <a:t>Numbness, disconnected from body</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77" marR="47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5655332"/>
                  </a:ext>
                </a:extLst>
              </a:tr>
            </a:tbl>
          </a:graphicData>
        </a:graphic>
      </p:graphicFrame>
      <p:sp>
        <p:nvSpPr>
          <p:cNvPr id="7" name="TextBox 6">
            <a:extLst>
              <a:ext uri="{FF2B5EF4-FFF2-40B4-BE49-F238E27FC236}">
                <a16:creationId xmlns:a16="http://schemas.microsoft.com/office/drawing/2014/main" id="{4CB4BB5E-AEA3-3FDF-FC2C-FD43571C8B46}"/>
              </a:ext>
            </a:extLst>
          </p:cNvPr>
          <p:cNvSpPr txBox="1"/>
          <p:nvPr/>
        </p:nvSpPr>
        <p:spPr>
          <a:xfrm>
            <a:off x="7337669" y="2423030"/>
            <a:ext cx="4184073" cy="4042132"/>
          </a:xfrm>
          <a:prstGeom prst="rect">
            <a:avLst/>
          </a:prstGeom>
          <a:noFill/>
        </p:spPr>
        <p:txBody>
          <a:bodyPr wrap="square" rtlCol="0">
            <a:spAutoFit/>
          </a:bodyPr>
          <a:lstStyle/>
          <a:p>
            <a:pPr marL="285750" indent="-285750">
              <a:buFont typeface="Arial" panose="020B0604020202020204" pitchFamily="34" charset="0"/>
              <a:buChar char="•"/>
            </a:pPr>
            <a:endParaRPr lang="en-US" sz="1400" i="0" dirty="0">
              <a:solidFill>
                <a:schemeClr val="bg1"/>
              </a:solidFill>
              <a:effectLst/>
              <a:latin typeface="Amasis MT Pro Light" panose="020F0502020204030204" pitchFamily="18" charset="0"/>
            </a:endParaRPr>
          </a:p>
          <a:p>
            <a:pPr marL="285750" indent="-285750">
              <a:buFont typeface="Arial" panose="020B0604020202020204" pitchFamily="34" charset="0"/>
              <a:buChar char="•"/>
            </a:pPr>
            <a:r>
              <a:rPr lang="en-US" sz="1400" i="0" dirty="0">
                <a:solidFill>
                  <a:schemeClr val="bg1"/>
                </a:solidFill>
                <a:effectLst/>
                <a:latin typeface="Amasis MT Pro Light" panose="020F0502020204030204" pitchFamily="18" charset="0"/>
              </a:rPr>
              <a:t>81% of women in the United States have experienced some form of sexual harassment or assault in their lifetime.</a:t>
            </a:r>
          </a:p>
          <a:p>
            <a:pPr marL="285750" indent="-285750" algn="l">
              <a:spcAft>
                <a:spcPts val="375"/>
              </a:spcAft>
              <a:buFont typeface="Arial" panose="020B0604020202020204" pitchFamily="34" charset="0"/>
              <a:buChar char="•"/>
            </a:pPr>
            <a:r>
              <a:rPr lang="en-US" sz="1400" i="0" dirty="0">
                <a:solidFill>
                  <a:schemeClr val="bg1"/>
                </a:solidFill>
                <a:effectLst/>
                <a:latin typeface="Amasis MT Pro Light" panose="02040304050005020304" pitchFamily="18" charset="0"/>
              </a:rPr>
              <a:t>Most of this violence is intimate partner violence. Worldwide, almost one third (27%) of women aged 15-49 years who have been in a relationship report that they have been subjected to some form of physical and/or sexual violence by their intimate partner.</a:t>
            </a:r>
          </a:p>
          <a:p>
            <a:pPr marL="285750" indent="-285750" algn="l">
              <a:spcAft>
                <a:spcPts val="375"/>
              </a:spcAft>
              <a:buFont typeface="Arial" panose="020B0604020202020204" pitchFamily="34" charset="0"/>
              <a:buChar char="•"/>
            </a:pPr>
            <a:r>
              <a:rPr lang="en-US" sz="1400" b="0" i="0" dirty="0">
                <a:solidFill>
                  <a:schemeClr val="bg1"/>
                </a:solidFill>
                <a:effectLst/>
                <a:latin typeface="Amasis MT Pro Light" panose="02040304050005020304" pitchFamily="18" charset="0"/>
              </a:rPr>
              <a:t>Factors like the attacker's behavior, the environment, the victim's perception of their own ability to fight back, and their level of fear can influence how a woman responds to an attack. </a:t>
            </a:r>
            <a:endParaRPr lang="en-US" sz="1400" i="0" dirty="0">
              <a:solidFill>
                <a:schemeClr val="bg1"/>
              </a:solidFill>
              <a:effectLst/>
              <a:latin typeface="Amasis MT Pro Light" panose="02040304050005020304" pitchFamily="18" charset="0"/>
            </a:endParaRPr>
          </a:p>
          <a:p>
            <a:br>
              <a:rPr lang="en-US" dirty="0"/>
            </a:br>
            <a:r>
              <a:rPr lang="en-US" b="0" i="0" dirty="0">
                <a:solidFill>
                  <a:srgbClr val="001D35"/>
                </a:solidFill>
                <a:effectLst/>
                <a:latin typeface="Google Sans"/>
              </a:rPr>
              <a:t> </a:t>
            </a:r>
          </a:p>
          <a:p>
            <a:endParaRPr lang="en-US" dirty="0"/>
          </a:p>
        </p:txBody>
      </p:sp>
    </p:spTree>
    <p:extLst>
      <p:ext uri="{BB962C8B-B14F-4D97-AF65-F5344CB8AC3E}">
        <p14:creationId xmlns:p14="http://schemas.microsoft.com/office/powerpoint/2010/main" val="419315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557151F-4A88-6B78-5ABF-2E0F89AEC306}"/>
              </a:ext>
            </a:extLst>
          </p:cNvPr>
          <p:cNvSpPr>
            <a:spLocks noGrp="1"/>
          </p:cNvSpPr>
          <p:nvPr>
            <p:ph type="title"/>
          </p:nvPr>
        </p:nvSpPr>
        <p:spPr>
          <a:xfrm>
            <a:off x="670257" y="484909"/>
            <a:ext cx="8603051" cy="1828800"/>
          </a:xfrm>
        </p:spPr>
        <p:txBody>
          <a:bodyPr/>
          <a:lstStyle/>
          <a:p>
            <a:r>
              <a:rPr lang="en-US" u="sng" dirty="0"/>
              <a:t>Grounding….What is it Good For?</a:t>
            </a:r>
          </a:p>
        </p:txBody>
      </p:sp>
      <p:sp>
        <p:nvSpPr>
          <p:cNvPr id="6" name="TextBox 5">
            <a:extLst>
              <a:ext uri="{FF2B5EF4-FFF2-40B4-BE49-F238E27FC236}">
                <a16:creationId xmlns:a16="http://schemas.microsoft.com/office/drawing/2014/main" id="{83D2D8D1-45A5-2CBD-18E6-5DF8F4FCEC42}"/>
              </a:ext>
            </a:extLst>
          </p:cNvPr>
          <p:cNvSpPr txBox="1"/>
          <p:nvPr/>
        </p:nvSpPr>
        <p:spPr>
          <a:xfrm>
            <a:off x="670257" y="2108992"/>
            <a:ext cx="4863567" cy="4093428"/>
          </a:xfrm>
          <a:prstGeom prst="rect">
            <a:avLst/>
          </a:prstGeom>
          <a:noFill/>
        </p:spPr>
        <p:txBody>
          <a:bodyPr wrap="square" rtlCol="0">
            <a:spAutoFit/>
          </a:bodyPr>
          <a:lstStyle/>
          <a:p>
            <a:pPr marL="285750" indent="-285750">
              <a:buFont typeface="Arial" panose="020B0604020202020204" pitchFamily="34" charset="0"/>
              <a:buChar char="•"/>
            </a:pPr>
            <a:endParaRPr lang="en-US" i="0" dirty="0">
              <a:solidFill>
                <a:schemeClr val="bg1"/>
              </a:solidFill>
              <a:effectLst/>
              <a:latin typeface="Amasis MT Pro Light" panose="020F0502020204030204" pitchFamily="18" charset="0"/>
            </a:endParaRPr>
          </a:p>
          <a:p>
            <a:pPr marL="285750" indent="-285750">
              <a:buFont typeface="Arial" panose="020B0604020202020204" pitchFamily="34" charset="0"/>
              <a:buChar char="•"/>
            </a:pPr>
            <a:r>
              <a:rPr lang="en-US" i="0" dirty="0">
                <a:solidFill>
                  <a:schemeClr val="bg1"/>
                </a:solidFill>
                <a:effectLst/>
                <a:latin typeface="Amasis MT Pro Light" panose="020F0502020204030204" pitchFamily="18" charset="0"/>
              </a:rPr>
              <a:t>2 minutes a day, fo</a:t>
            </a:r>
            <a:r>
              <a:rPr lang="en-US" dirty="0">
                <a:solidFill>
                  <a:schemeClr val="bg1"/>
                </a:solidFill>
                <a:latin typeface="Amasis MT Pro Light" panose="020F0502020204030204" pitchFamily="18" charset="0"/>
              </a:rPr>
              <a:t>r 6 weeks, our bodies automatically begin to practice our habits </a:t>
            </a:r>
          </a:p>
          <a:p>
            <a:pPr marL="285750" indent="-285750">
              <a:buFont typeface="Arial" panose="020B0604020202020204" pitchFamily="34" charset="0"/>
              <a:buChar char="•"/>
            </a:pPr>
            <a:r>
              <a:rPr lang="en-US" dirty="0">
                <a:solidFill>
                  <a:schemeClr val="bg1"/>
                </a:solidFill>
                <a:latin typeface="Amasis MT Pro Light" panose="02040304050005020304" pitchFamily="18" charset="0"/>
              </a:rPr>
              <a:t>Frontal Lobe Control</a:t>
            </a:r>
          </a:p>
          <a:p>
            <a:pPr marL="285750" indent="-285750">
              <a:buFont typeface="Arial" panose="020B0604020202020204" pitchFamily="34" charset="0"/>
              <a:buChar char="•"/>
            </a:pPr>
            <a:r>
              <a:rPr lang="en-US" i="0" dirty="0">
                <a:solidFill>
                  <a:schemeClr val="bg1"/>
                </a:solidFill>
                <a:effectLst/>
                <a:latin typeface="Amasis MT Pro Light" panose="02040304050005020304" pitchFamily="18" charset="0"/>
              </a:rPr>
              <a:t>Enhances Decision Making</a:t>
            </a:r>
          </a:p>
          <a:p>
            <a:pPr marL="285750" indent="-285750">
              <a:buFont typeface="Arial" panose="020B0604020202020204" pitchFamily="34" charset="0"/>
              <a:buChar char="•"/>
            </a:pPr>
            <a:r>
              <a:rPr lang="en-US" dirty="0">
                <a:solidFill>
                  <a:schemeClr val="bg1"/>
                </a:solidFill>
                <a:latin typeface="Amasis MT Pro Light" panose="02040304050005020304" pitchFamily="18" charset="0"/>
              </a:rPr>
              <a:t>Increases Emotional Regulation</a:t>
            </a:r>
          </a:p>
          <a:p>
            <a:pPr marL="285750" indent="-285750">
              <a:buFont typeface="Arial" panose="020B0604020202020204" pitchFamily="34" charset="0"/>
              <a:buChar char="•"/>
            </a:pPr>
            <a:r>
              <a:rPr lang="en-US" i="0" dirty="0">
                <a:solidFill>
                  <a:schemeClr val="bg1"/>
                </a:solidFill>
                <a:effectLst/>
                <a:latin typeface="Amasis MT Pro Light" panose="02040304050005020304" pitchFamily="18" charset="0"/>
              </a:rPr>
              <a:t>Builds Resilience </a:t>
            </a:r>
          </a:p>
          <a:p>
            <a:pPr marL="285750" indent="-285750">
              <a:buFont typeface="Arial" panose="020B0604020202020204" pitchFamily="34" charset="0"/>
              <a:buChar char="•"/>
            </a:pPr>
            <a:r>
              <a:rPr lang="en-US" dirty="0">
                <a:solidFill>
                  <a:schemeClr val="bg1"/>
                </a:solidFill>
                <a:latin typeface="Amasis MT Pro Light" panose="02040304050005020304" pitchFamily="18" charset="0"/>
              </a:rPr>
              <a:t>Increased Self-Awareness</a:t>
            </a:r>
          </a:p>
          <a:p>
            <a:endParaRPr lang="en-US" sz="1400" i="0" dirty="0">
              <a:solidFill>
                <a:schemeClr val="bg1"/>
              </a:solidFill>
              <a:effectLst/>
              <a:latin typeface="Amasis MT Pro Light" panose="02040304050005020304" pitchFamily="18" charset="0"/>
            </a:endParaRPr>
          </a:p>
          <a:p>
            <a:pPr algn="ctr"/>
            <a:endParaRPr lang="en-US" sz="2400" b="1" dirty="0">
              <a:solidFill>
                <a:schemeClr val="bg1"/>
              </a:solidFill>
              <a:latin typeface="Amasis MT Pro Light" panose="02040304050005020304" pitchFamily="18" charset="0"/>
            </a:endParaRPr>
          </a:p>
          <a:p>
            <a:pPr algn="ctr"/>
            <a:r>
              <a:rPr lang="en-US" sz="2400" b="1" i="0" dirty="0">
                <a:solidFill>
                  <a:schemeClr val="bg1"/>
                </a:solidFill>
                <a:effectLst/>
                <a:latin typeface="Amasis MT Pro Light" panose="02040304050005020304" pitchFamily="18" charset="0"/>
              </a:rPr>
              <a:t>5 Senses Coping Skill Practice</a:t>
            </a:r>
          </a:p>
          <a:p>
            <a:br>
              <a:rPr lang="en-US" dirty="0"/>
            </a:br>
            <a:r>
              <a:rPr lang="en-US" b="0" i="0" dirty="0">
                <a:solidFill>
                  <a:srgbClr val="001D35"/>
                </a:solidFill>
                <a:effectLst/>
                <a:latin typeface="Google Sans"/>
              </a:rPr>
              <a:t> </a:t>
            </a:r>
          </a:p>
          <a:p>
            <a:endParaRPr lang="en-US" dirty="0"/>
          </a:p>
        </p:txBody>
      </p:sp>
      <p:pic>
        <p:nvPicPr>
          <p:cNvPr id="10" name="Picture 9">
            <a:extLst>
              <a:ext uri="{FF2B5EF4-FFF2-40B4-BE49-F238E27FC236}">
                <a16:creationId xmlns:a16="http://schemas.microsoft.com/office/drawing/2014/main" id="{92E74C0C-E25E-2EF1-42C8-3F586B035E4C}"/>
              </a:ext>
            </a:extLst>
          </p:cNvPr>
          <p:cNvPicPr>
            <a:picLocks noChangeAspect="1"/>
          </p:cNvPicPr>
          <p:nvPr/>
        </p:nvPicPr>
        <p:blipFill>
          <a:blip r:embed="rId2">
            <a:clrChange>
              <a:clrFrom>
                <a:srgbClr val="C3B495"/>
              </a:clrFrom>
              <a:clrTo>
                <a:srgbClr val="C3B495">
                  <a:alpha val="0"/>
                </a:srgbClr>
              </a:clrTo>
            </a:clrChange>
          </a:blip>
          <a:stretch>
            <a:fillRect/>
          </a:stretch>
        </p:blipFill>
        <p:spPr>
          <a:xfrm>
            <a:off x="6530108" y="2346037"/>
            <a:ext cx="5080047" cy="29003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8078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B1ED-4D78-65EC-0579-DA9E41D7C42C}"/>
              </a:ext>
            </a:extLst>
          </p:cNvPr>
          <p:cNvSpPr>
            <a:spLocks noGrp="1"/>
          </p:cNvSpPr>
          <p:nvPr>
            <p:ph type="title"/>
          </p:nvPr>
        </p:nvSpPr>
        <p:spPr>
          <a:xfrm>
            <a:off x="1328421" y="2109026"/>
            <a:ext cx="6400800" cy="3051393"/>
          </a:xfrm>
        </p:spPr>
        <p:txBody>
          <a:bodyPr anchor="b"/>
          <a:lstStyle/>
          <a:p>
            <a:r>
              <a:rPr lang="en-US" dirty="0"/>
              <a:t>Scenario &amp; Demonstration I</a:t>
            </a:r>
          </a:p>
        </p:txBody>
      </p:sp>
      <p:sp>
        <p:nvSpPr>
          <p:cNvPr id="6" name="Picture Placeholder 5">
            <a:extLst>
              <a:ext uri="{FF2B5EF4-FFF2-40B4-BE49-F238E27FC236}">
                <a16:creationId xmlns:a16="http://schemas.microsoft.com/office/drawing/2014/main" id="{15D1CC12-7DAB-325C-0DDA-BFBCEECCF782}"/>
              </a:ext>
            </a:extLst>
          </p:cNvPr>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866310751"/>
      </p:ext>
    </p:extLst>
  </p:cSld>
  <p:clrMapOvr>
    <a:masterClrMapping/>
  </p:clrMapOvr>
</p:sld>
</file>

<file path=ppt/theme/theme1.xml><?xml version="1.0" encoding="utf-8"?>
<a:theme xmlns:a="http://schemas.openxmlformats.org/drawingml/2006/main" name="Custom">
  <a:themeElements>
    <a:clrScheme name="Training-presentation">
      <a:dk1>
        <a:srgbClr val="000000"/>
      </a:dk1>
      <a:lt1>
        <a:srgbClr val="FFFFFF"/>
      </a:lt1>
      <a:dk2>
        <a:srgbClr val="112CC1"/>
      </a:dk2>
      <a:lt2>
        <a:srgbClr val="E7E6E6"/>
      </a:lt2>
      <a:accent1>
        <a:srgbClr val="FF7128"/>
      </a:accent1>
      <a:accent2>
        <a:srgbClr val="FF2828"/>
      </a:accent2>
      <a:accent3>
        <a:srgbClr val="2849FD"/>
      </a:accent3>
      <a:accent4>
        <a:srgbClr val="D3DDFE"/>
      </a:accent4>
      <a:accent5>
        <a:srgbClr val="FBFF22"/>
      </a:accent5>
      <a:accent6>
        <a:srgbClr val="D90000"/>
      </a:accent6>
      <a:hlink>
        <a:srgbClr val="0563C1"/>
      </a:hlink>
      <a:folHlink>
        <a:srgbClr val="954F72"/>
      </a:folHlink>
    </a:clrScheme>
    <a:fontScheme name="Custom 1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03460604_win32_SL_V10" id="{99B34821-6204-44CE-8DD7-2088F7B07FF3}" vid="{E244DE33-B49D-4797-B149-ADA6E5DF59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85B6D968-3BA5-45CA-AFA4-01F84FB04FAA}">
  <ds:schemaRefs>
    <ds:schemaRef ds:uri="http://schemas.microsoft.com/sharepoint/v3/contenttype/forms"/>
  </ds:schemaRefs>
</ds:datastoreItem>
</file>

<file path=customXml/itemProps2.xml><?xml version="1.0" encoding="utf-8"?>
<ds:datastoreItem xmlns:ds="http://schemas.openxmlformats.org/officeDocument/2006/customXml" ds:itemID="{0354E976-D9B8-49D6-BB1E-30B410663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7C52C5-6F65-4D42-B855-A3283C55581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{9C740FAA-E556-4590-BD0A-647A45671994}tf03460604_win32</Template>
  <TotalTime>24796</TotalTime>
  <Words>1246</Words>
  <Application>Microsoft Office PowerPoint</Application>
  <PresentationFormat>Widescreen</PresentationFormat>
  <Paragraphs>264</Paragraphs>
  <Slides>21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Amasis MT Pro Light</vt:lpstr>
      <vt:lpstr>Aptos</vt:lpstr>
      <vt:lpstr>Arial</vt:lpstr>
      <vt:lpstr>Arial Black</vt:lpstr>
      <vt:lpstr>Calibri</vt:lpstr>
      <vt:lpstr>Google Sans</vt:lpstr>
      <vt:lpstr>Custom</vt:lpstr>
      <vt:lpstr>WOMEN’S  SELF-DEFENSE</vt:lpstr>
      <vt:lpstr>Agenda</vt:lpstr>
      <vt:lpstr>Instructors</vt:lpstr>
      <vt:lpstr>Reason &amp; Mindfulness</vt:lpstr>
      <vt:lpstr>Our Brains During Trauma</vt:lpstr>
      <vt:lpstr>Trauma Engagement </vt:lpstr>
      <vt:lpstr>Trauma Engagement </vt:lpstr>
      <vt:lpstr>Grounding….What is it Good For?</vt:lpstr>
      <vt:lpstr>Scenario &amp; Demonstration I</vt:lpstr>
      <vt:lpstr>Our Brains After Trauma</vt:lpstr>
      <vt:lpstr>What to do after a trauma…</vt:lpstr>
      <vt:lpstr>Resources   </vt:lpstr>
      <vt:lpstr>Scenario &amp; Demonstration II</vt:lpstr>
      <vt:lpstr>Safety Planning - 5cs Capacity    Coping Skills    Community    Connections    Communication  </vt:lpstr>
      <vt:lpstr>Recognize Red Flags</vt:lpstr>
      <vt:lpstr>MAKE and BE the Change</vt:lpstr>
      <vt:lpstr>Resources   </vt:lpstr>
      <vt:lpstr>Coping Skill  Join us for continued coping skill building or participate in the 3rd Demonstration</vt:lpstr>
      <vt:lpstr>Scenario &amp; Demonstration III</vt:lpstr>
      <vt:lpstr>Resources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Schiefelbein</dc:creator>
  <cp:lastModifiedBy>Blane Sibille</cp:lastModifiedBy>
  <cp:revision>5</cp:revision>
  <dcterms:created xsi:type="dcterms:W3CDTF">2025-01-27T23:03:41Z</dcterms:created>
  <dcterms:modified xsi:type="dcterms:W3CDTF">2025-03-02T17:32:54Z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